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2" r:id="rId1"/>
  </p:sldMasterIdLst>
  <p:sldIdLst>
    <p:sldId id="256" r:id="rId2"/>
    <p:sldId id="257" r:id="rId3"/>
    <p:sldId id="258" r:id="rId4"/>
    <p:sldId id="260" r:id="rId5"/>
    <p:sldId id="259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1714" y="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-3175"/>
            <a:ext cx="9144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8831" y="1449146"/>
            <a:ext cx="7526338" cy="2971051"/>
          </a:xfrm>
        </p:spPr>
        <p:txBody>
          <a:bodyPr/>
          <a:lstStyle>
            <a:lvl1pPr>
              <a:defRPr sz="54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08831" y="5280847"/>
            <a:ext cx="7526338" cy="434974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807F8-E5C9-4BBF-B3E1-4BE745662CE3}" type="datetimeFigureOut">
              <a:rPr lang="cs-CZ" smtClean="0"/>
              <a:t>01.08.2025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63FAB-195F-40F2-9F9B-64ADD379E84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036792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tický obrázek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4863" y="4800600"/>
            <a:ext cx="752633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9144000" cy="4800600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04863" y="5367338"/>
            <a:ext cx="7526337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807F8-E5C9-4BBF-B3E1-4BE745662CE3}" type="datetimeFigureOut">
              <a:rPr lang="cs-CZ" smtClean="0"/>
              <a:t>01.08.2025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63FAB-195F-40F2-9F9B-64ADD379E84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686395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auto">
          <a:xfrm>
            <a:off x="485107" y="1338479"/>
            <a:ext cx="4749312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573" y="1495525"/>
            <a:ext cx="4420380" cy="2645912"/>
          </a:xfrm>
        </p:spPr>
        <p:txBody>
          <a:bodyPr anchor="b"/>
          <a:lstStyle>
            <a:lvl1pPr algn="l">
              <a:defRPr sz="4200" b="1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1226" y="4700702"/>
            <a:ext cx="4418727" cy="713241"/>
          </a:xfrm>
        </p:spPr>
        <p:txBody>
          <a:bodyPr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5398884" y="1338479"/>
            <a:ext cx="3302316" cy="4075464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807F8-E5C9-4BBF-B3E1-4BE745662CE3}" type="datetimeFigureOut">
              <a:rPr lang="cs-CZ" smtClean="0"/>
              <a:t>01.08.2025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63FAB-195F-40F2-9F9B-64ADD379E84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054766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auto">
          <a:xfrm>
            <a:off x="855663" y="2286585"/>
            <a:ext cx="3671336" cy="250397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1017816" y="2435956"/>
            <a:ext cx="3286891" cy="2007789"/>
          </a:xfrm>
        </p:spPr>
        <p:txBody>
          <a:bodyPr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4616450" y="2286000"/>
            <a:ext cx="3671888" cy="2300288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807F8-E5C9-4BBF-B3E1-4BE745662CE3}" type="datetimeFigureOut">
              <a:rPr lang="cs-CZ" smtClean="0"/>
              <a:t>01.08.2025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63FAB-195F-40F2-9F9B-64ADD379E84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6782982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0"/>
            <a:ext cx="9144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807F8-E5C9-4BBF-B3E1-4BE745662CE3}" type="datetimeFigureOut">
              <a:rPr lang="cs-CZ" smtClean="0"/>
              <a:t>01.08.2025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63FAB-195F-40F2-9F9B-64ADD379E84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4934057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5752238" y="446089"/>
            <a:ext cx="3391762" cy="5414962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AutoShape 4"/>
          <p:cNvSpPr>
            <a:spLocks noChangeAspect="1" noChangeArrowheads="1" noTextEdit="1"/>
          </p:cNvSpPr>
          <p:nvPr/>
        </p:nvSpPr>
        <p:spPr bwMode="auto">
          <a:xfrm>
            <a:off x="5233988" y="0"/>
            <a:ext cx="3910012" cy="586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137655" y="586171"/>
            <a:ext cx="1701800" cy="5134798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4862" y="446089"/>
            <a:ext cx="4947376" cy="5414962"/>
          </a:xfrm>
        </p:spPr>
        <p:txBody>
          <a:bodyPr vert="eaVert" anchor="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807F8-E5C9-4BBF-B3E1-4BE745662CE3}" type="datetimeFigureOut">
              <a:rPr lang="cs-CZ" smtClean="0"/>
              <a:t>01.08.2025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63FAB-195F-40F2-9F9B-64ADD379E84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309896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9144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09997" y="2222287"/>
            <a:ext cx="7524003" cy="3636510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807F8-E5C9-4BBF-B3E1-4BE745662CE3}" type="datetimeFigureOut">
              <a:rPr lang="cs-CZ" smtClean="0"/>
              <a:t>01.08.2025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63FAB-195F-40F2-9F9B-64ADD379E84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367490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/>
          <p:cNvSpPr/>
          <p:nvPr/>
        </p:nvSpPr>
        <p:spPr bwMode="auto">
          <a:xfrm>
            <a:off x="0" y="0"/>
            <a:ext cx="9144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4863" y="2951396"/>
            <a:ext cx="7526337" cy="1468800"/>
          </a:xfrm>
        </p:spPr>
        <p:txBody>
          <a:bodyPr anchor="b"/>
          <a:lstStyle>
            <a:lvl1pPr algn="r">
              <a:defRPr sz="4800" b="1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04863" y="5281200"/>
            <a:ext cx="7526337" cy="433955"/>
          </a:xfrm>
        </p:spPr>
        <p:txBody>
          <a:bodyPr anchor="t">
            <a:no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807F8-E5C9-4BBF-B3E1-4BE745662CE3}" type="datetimeFigureOut">
              <a:rPr lang="cs-CZ" smtClean="0"/>
              <a:t>01.08.2025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63FAB-195F-40F2-9F9B-64ADD379E84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577667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auto">
          <a:xfrm>
            <a:off x="0" y="0"/>
            <a:ext cx="9144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09996" y="2222287"/>
            <a:ext cx="3670723" cy="3638763"/>
          </a:xfrm>
        </p:spPr>
        <p:txBody>
          <a:bodyPr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280" y="2222287"/>
            <a:ext cx="3670720" cy="3638763"/>
          </a:xfrm>
        </p:spPr>
        <p:txBody>
          <a:bodyPr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807F8-E5C9-4BBF-B3E1-4BE745662CE3}" type="datetimeFigureOut">
              <a:rPr lang="cs-CZ" smtClean="0"/>
              <a:t>01.08.2025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63FAB-195F-40F2-9F9B-64ADD379E84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945195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/>
          <p:nvPr/>
        </p:nvSpPr>
        <p:spPr bwMode="auto">
          <a:xfrm>
            <a:off x="0" y="0"/>
            <a:ext cx="9144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09996" y="2174875"/>
            <a:ext cx="3670723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09996" y="2751137"/>
            <a:ext cx="3687391" cy="3109913"/>
          </a:xfrm>
        </p:spPr>
        <p:txBody>
          <a:bodyPr anchor="t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280" y="2174875"/>
            <a:ext cx="3670720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0" y="2751137"/>
            <a:ext cx="3670720" cy="3109913"/>
          </a:xfrm>
        </p:spPr>
        <p:txBody>
          <a:bodyPr anchor="t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807F8-E5C9-4BBF-B3E1-4BE745662CE3}" type="datetimeFigureOut">
              <a:rPr lang="cs-CZ" smtClean="0"/>
              <a:t>01.08.2025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63FAB-195F-40F2-9F9B-64ADD379E84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091975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9144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807F8-E5C9-4BBF-B3E1-4BE745662CE3}" type="datetimeFigureOut">
              <a:rPr lang="cs-CZ" smtClean="0"/>
              <a:t>01.08.2025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63FAB-195F-40F2-9F9B-64ADD379E84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443738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807F8-E5C9-4BBF-B3E1-4BE745662CE3}" type="datetimeFigureOut">
              <a:rPr lang="cs-CZ" smtClean="0"/>
              <a:t>01.08.2025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63FAB-195F-40F2-9F9B-64ADD379E84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302302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804863" y="446086"/>
            <a:ext cx="2660650" cy="181465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4863" y="446088"/>
            <a:ext cx="2660650" cy="161839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41724" y="446087"/>
            <a:ext cx="4689475" cy="5414963"/>
          </a:xfrm>
        </p:spPr>
        <p:txBody>
          <a:bodyPr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04863" y="2260737"/>
            <a:ext cx="2660650" cy="36003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807F8-E5C9-4BBF-B3E1-4BE745662CE3}" type="datetimeFigureOut">
              <a:rPr lang="cs-CZ" smtClean="0"/>
              <a:t>01.08.2025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63FAB-195F-40F2-9F9B-64ADD379E84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225336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9996" y="727521"/>
            <a:ext cx="3501548" cy="1617163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9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4573588" y="0"/>
            <a:ext cx="4570412" cy="6858000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algn="ctr">
              <a:buFontTx/>
              <a:buNone/>
              <a:defRPr sz="1400"/>
            </a:lvl1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09996" y="2344684"/>
            <a:ext cx="3501548" cy="3516365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914357" y="6041361"/>
            <a:ext cx="732659" cy="365125"/>
          </a:xfrm>
        </p:spPr>
        <p:txBody>
          <a:bodyPr/>
          <a:lstStyle/>
          <a:p>
            <a:fld id="{E4A807F8-E5C9-4BBF-B3E1-4BE745662CE3}" type="datetimeFigureOut">
              <a:rPr lang="cs-CZ" smtClean="0"/>
              <a:t>01.08.2025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42797" y="6041361"/>
            <a:ext cx="2471560" cy="365125"/>
          </a:xfrm>
        </p:spPr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647017" y="5915887"/>
            <a:ext cx="796616" cy="490599"/>
          </a:xfrm>
        </p:spPr>
        <p:txBody>
          <a:bodyPr/>
          <a:lstStyle/>
          <a:p>
            <a:fld id="{50963FAB-195F-40F2-9F9B-64ADD379E84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326557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09997" y="447188"/>
            <a:ext cx="7524003" cy="970450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09997" y="2184400"/>
            <a:ext cx="7524003" cy="3674397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42797" y="6041361"/>
            <a:ext cx="6289532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911422" y="6041361"/>
            <a:ext cx="993161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E4A807F8-E5C9-4BBF-B3E1-4BE745662CE3}" type="datetimeFigureOut">
              <a:rPr lang="cs-CZ" smtClean="0"/>
              <a:t>01.08.2025</a:t>
            </a:fld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904584" y="5915887"/>
            <a:ext cx="796616" cy="490599"/>
          </a:xfrm>
          <a:prstGeom prst="rect">
            <a:avLst/>
          </a:prstGeom>
        </p:spPr>
        <p:txBody>
          <a:bodyPr vert="horz" lIns="91440" tIns="45720" rIns="91440" bIns="10800" rtlCol="0" anchor="b"/>
          <a:lstStyle>
            <a:lvl1pPr algn="r">
              <a:defRPr sz="2000">
                <a:solidFill>
                  <a:schemeClr val="accent1"/>
                </a:solidFill>
              </a:defRPr>
            </a:lvl1pPr>
          </a:lstStyle>
          <a:p>
            <a:fld id="{50963FAB-195F-40F2-9F9B-64ADD379E84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0781441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43" r:id="rId1"/>
    <p:sldLayoutId id="2147483844" r:id="rId2"/>
    <p:sldLayoutId id="2147483845" r:id="rId3"/>
    <p:sldLayoutId id="2147483846" r:id="rId4"/>
    <p:sldLayoutId id="2147483847" r:id="rId5"/>
    <p:sldLayoutId id="2147483848" r:id="rId6"/>
    <p:sldLayoutId id="2147483849" r:id="rId7"/>
    <p:sldLayoutId id="2147483850" r:id="rId8"/>
    <p:sldLayoutId id="2147483851" r:id="rId9"/>
    <p:sldLayoutId id="2147483852" r:id="rId10"/>
    <p:sldLayoutId id="2147483853" r:id="rId11"/>
    <p:sldLayoutId id="2147483854" r:id="rId12"/>
    <p:sldLayoutId id="2147483855" r:id="rId13"/>
    <p:sldLayoutId id="2147483856" r:id="rId14"/>
  </p:sldLayoutIdLst>
  <p:txStyles>
    <p:titleStyle>
      <a:lvl1pPr algn="l" defTabSz="457200" rtl="0" eaLnBrk="1" latinLnBrk="0" hangingPunct="1">
        <a:spcBef>
          <a:spcPct val="0"/>
        </a:spcBef>
        <a:buNone/>
        <a:defRPr sz="4000" b="1" kern="1200">
          <a:solidFill>
            <a:srgbClr val="FEFEFE"/>
          </a:solidFill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4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539552" y="836712"/>
            <a:ext cx="8136904" cy="3240360"/>
          </a:xfrm>
        </p:spPr>
        <p:txBody>
          <a:bodyPr>
            <a:normAutofit fontScale="90000"/>
          </a:bodyPr>
          <a:lstStyle/>
          <a:p>
            <a:pPr algn="ctr"/>
            <a:br>
              <a:rPr lang="cs-CZ" dirty="0"/>
            </a:br>
            <a:br>
              <a:rPr lang="cs-CZ" dirty="0"/>
            </a:br>
            <a:r>
              <a:rPr lang="cs-CZ" u="sng" dirty="0"/>
              <a:t>Projektování v rámci </a:t>
            </a:r>
            <a:r>
              <a:rPr lang="cs-CZ" sz="5300" u="sng" dirty="0"/>
              <a:t>Výchovy k myšlení             v evropských a globálních souvislostech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808831" y="5280846"/>
            <a:ext cx="7526338" cy="884457"/>
          </a:xfrm>
        </p:spPr>
        <p:txBody>
          <a:bodyPr>
            <a:normAutofit fontScale="25000" lnSpcReduction="20000"/>
          </a:bodyPr>
          <a:lstStyle/>
          <a:p>
            <a:endParaRPr lang="cs-CZ" b="1" dirty="0"/>
          </a:p>
          <a:p>
            <a:endParaRPr lang="cs-CZ" b="1" dirty="0"/>
          </a:p>
          <a:p>
            <a:r>
              <a:rPr lang="cs-CZ" sz="7200" b="1" dirty="0"/>
              <a:t>POSTUP A SPOLEČNÁ PRAVIDLA PŘI REALIZACI AKTIVIT</a:t>
            </a:r>
            <a:r>
              <a:rPr lang="cs-CZ" b="1" dirty="0"/>
              <a:t>: 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105287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dirty="0">
                <a:solidFill>
                  <a:schemeClr val="tx1"/>
                </a:solidFill>
                <a:ea typeface="Times New Roman"/>
              </a:rPr>
              <a:t>1. </a:t>
            </a:r>
            <a:r>
              <a:rPr lang="cs-CZ" sz="4000" b="1" dirty="0">
                <a:solidFill>
                  <a:schemeClr val="tx1"/>
                </a:solidFill>
                <a:ea typeface="Times New Roman"/>
              </a:rPr>
              <a:t>POZITIVNÍ ATMOSFÉRA:</a:t>
            </a:r>
            <a:r>
              <a:rPr lang="cs-CZ" sz="4000" dirty="0">
                <a:solidFill>
                  <a:schemeClr val="tx1"/>
                </a:solidFill>
                <a:ea typeface="Times New Roman"/>
              </a:rPr>
              <a:t> </a:t>
            </a:r>
            <a:endParaRPr lang="cs-CZ" sz="4000" dirty="0">
              <a:solidFill>
                <a:schemeClr val="tx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2348880"/>
            <a:ext cx="8229600" cy="3975720"/>
          </a:xfrm>
        </p:spPr>
        <p:txBody>
          <a:bodyPr>
            <a:normAutofit/>
          </a:bodyPr>
          <a:lstStyle/>
          <a:p>
            <a:r>
              <a:rPr lang="cs-CZ" sz="2000" dirty="0">
                <a:latin typeface="+mj-lt"/>
                <a:ea typeface="Times New Roman"/>
              </a:rPr>
              <a:t>Žáci by měli být před začátkem aktivity uvolnění, měli by sedět neformálně v kruhu. </a:t>
            </a:r>
          </a:p>
          <a:p>
            <a:r>
              <a:rPr lang="cs-CZ" sz="2000" dirty="0">
                <a:latin typeface="+mj-lt"/>
                <a:ea typeface="Times New Roman"/>
              </a:rPr>
              <a:t>Atmosféra by měla být plná pohody a bezpečí.</a:t>
            </a:r>
            <a:endParaRPr lang="cs-CZ" sz="20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6658363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1442424"/>
          </a:xfrm>
        </p:spPr>
        <p:txBody>
          <a:bodyPr>
            <a:normAutofit/>
          </a:bodyPr>
          <a:lstStyle/>
          <a:p>
            <a:r>
              <a:rPr lang="cs-CZ" sz="4000" dirty="0">
                <a:solidFill>
                  <a:schemeClr val="tx1"/>
                </a:solidFill>
                <a:ea typeface="Times New Roman"/>
              </a:rPr>
              <a:t>2.</a:t>
            </a:r>
            <a:r>
              <a:rPr lang="cs-CZ" sz="4000" b="1" dirty="0">
                <a:solidFill>
                  <a:schemeClr val="tx1"/>
                </a:solidFill>
                <a:ea typeface="Times New Roman"/>
              </a:rPr>
              <a:t> KAŽDÝ M</a:t>
            </a:r>
            <a:r>
              <a:rPr lang="cs-CZ" dirty="0">
                <a:solidFill>
                  <a:schemeClr val="tx1"/>
                </a:solidFill>
                <a:ea typeface="Times New Roman"/>
              </a:rPr>
              <a:t>Á PRÁVO</a:t>
            </a:r>
            <a:r>
              <a:rPr lang="cs-CZ" sz="4000" b="1" dirty="0">
                <a:solidFill>
                  <a:schemeClr val="tx1"/>
                </a:solidFill>
                <a:ea typeface="Times New Roman"/>
              </a:rPr>
              <a:t> ŘÍCT SVŮJ NÁZOR:</a:t>
            </a:r>
            <a:r>
              <a:rPr lang="cs-CZ" sz="4000" dirty="0">
                <a:solidFill>
                  <a:schemeClr val="tx1"/>
                </a:solidFill>
                <a:ea typeface="Times New Roman"/>
              </a:rPr>
              <a:t> </a:t>
            </a:r>
            <a:endParaRPr lang="cs-CZ" sz="4000" dirty="0">
              <a:solidFill>
                <a:schemeClr val="tx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2348880"/>
            <a:ext cx="8229600" cy="3975720"/>
          </a:xfrm>
        </p:spPr>
        <p:txBody>
          <a:bodyPr>
            <a:normAutofit/>
          </a:bodyPr>
          <a:lstStyle/>
          <a:p>
            <a:r>
              <a:rPr lang="cs-CZ" sz="2000" dirty="0">
                <a:latin typeface="+mj-lt"/>
                <a:ea typeface="Times New Roman"/>
              </a:rPr>
              <a:t>Každý má svou pravdu a vidění světa, nemusíme mu je brát, ale spíše tento pohled rozšiřovat o další názory.  </a:t>
            </a:r>
          </a:p>
          <a:p>
            <a:r>
              <a:rPr lang="cs-CZ" sz="2000" dirty="0">
                <a:latin typeface="+mj-lt"/>
                <a:ea typeface="Times New Roman"/>
              </a:rPr>
              <a:t>Učitel pokládá žákům otázky. </a:t>
            </a:r>
          </a:p>
          <a:p>
            <a:r>
              <a:rPr lang="cs-CZ" sz="2000" dirty="0">
                <a:latin typeface="+mj-lt"/>
                <a:ea typeface="Times New Roman"/>
              </a:rPr>
              <a:t>Učitel by se měl žáků vždy nejdříve ptát: „Co si myslíš ty, jak to cítíš?“ a vyhnout se pokud možno hodnocení žákovy odpovědi. Je přitom dobré „vhodit“ dotaz mezi žáky a až po vyjádření jejich názorů ho zarámovat do požadovaného kontextu, rozšířit jejich pohled o další informace</a:t>
            </a:r>
            <a:r>
              <a:rPr lang="cs-CZ" sz="2000" dirty="0">
                <a:latin typeface="Times New Roman"/>
                <a:ea typeface="Times New Roman"/>
              </a:rPr>
              <a:t>. </a:t>
            </a: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38552202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1368152"/>
          </a:xfrm>
        </p:spPr>
        <p:txBody>
          <a:bodyPr>
            <a:noAutofit/>
          </a:bodyPr>
          <a:lstStyle/>
          <a:p>
            <a:r>
              <a:rPr lang="cs-CZ" sz="4000" dirty="0">
                <a:solidFill>
                  <a:schemeClr val="tx1"/>
                </a:solidFill>
                <a:ea typeface="Times New Roman"/>
              </a:rPr>
              <a:t>3. </a:t>
            </a:r>
            <a:r>
              <a:rPr lang="cs-CZ" sz="4000" b="1" dirty="0">
                <a:solidFill>
                  <a:schemeClr val="tx1"/>
                </a:solidFill>
                <a:ea typeface="Times New Roman"/>
              </a:rPr>
              <a:t>ROZŠIŘOVÁNÍ POHLEDU ŽÁKŮ O DALŠÍ FAKTA: </a:t>
            </a:r>
            <a:endParaRPr lang="cs-CZ" sz="4000" b="1" dirty="0">
              <a:solidFill>
                <a:schemeClr val="tx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2852936"/>
            <a:ext cx="8229600" cy="3471664"/>
          </a:xfrm>
        </p:spPr>
        <p:txBody>
          <a:bodyPr>
            <a:normAutofit/>
          </a:bodyPr>
          <a:lstStyle/>
          <a:p>
            <a:r>
              <a:rPr lang="cs-CZ" sz="2000" dirty="0">
                <a:latin typeface="+mj-lt"/>
                <a:ea typeface="Times New Roman"/>
              </a:rPr>
              <a:t>Mějte na paměti, že statistiky a fakta jsou dobrými prostředky     pro snižování váhy předsudků. </a:t>
            </a:r>
            <a:endParaRPr lang="cs-CZ" sz="20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362618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1296144"/>
          </a:xfrm>
        </p:spPr>
        <p:txBody>
          <a:bodyPr>
            <a:normAutofit fontScale="90000"/>
          </a:bodyPr>
          <a:lstStyle/>
          <a:p>
            <a:r>
              <a:rPr lang="cs-CZ" sz="4400" dirty="0">
                <a:solidFill>
                  <a:schemeClr val="tx1"/>
                </a:solidFill>
                <a:ea typeface="Times New Roman"/>
              </a:rPr>
              <a:t>4.</a:t>
            </a:r>
            <a:r>
              <a:rPr lang="cs-CZ" sz="4400" b="1" dirty="0">
                <a:solidFill>
                  <a:schemeClr val="tx1"/>
                </a:solidFill>
                <a:ea typeface="Times New Roman"/>
              </a:rPr>
              <a:t> ŘEŠIT VŽDY JEN JEDNO ZVOLENÉ TÉMA:</a:t>
            </a:r>
            <a:r>
              <a:rPr lang="cs-CZ" b="1" dirty="0">
                <a:solidFill>
                  <a:schemeClr val="tx1"/>
                </a:solidFill>
                <a:latin typeface="Times New Roman"/>
                <a:ea typeface="Times New Roman"/>
              </a:rPr>
              <a:t> </a:t>
            </a:r>
            <a:endParaRPr lang="cs-CZ" dirty="0">
              <a:solidFill>
                <a:schemeClr val="tx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2708920"/>
            <a:ext cx="8229600" cy="3615680"/>
          </a:xfrm>
        </p:spPr>
        <p:txBody>
          <a:bodyPr>
            <a:normAutofit/>
          </a:bodyPr>
          <a:lstStyle/>
          <a:p>
            <a:r>
              <a:rPr lang="cs-CZ" sz="2000" dirty="0">
                <a:latin typeface="+mj-lt"/>
                <a:ea typeface="Times New Roman"/>
              </a:rPr>
              <a:t>Při projektování je více než vhodné držet se jen jednoho zvoleného tématu a zbytečně od něj neodbíhat.</a:t>
            </a:r>
            <a:endParaRPr lang="cs-CZ" sz="20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8034907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1296144"/>
          </a:xfrm>
        </p:spPr>
        <p:txBody>
          <a:bodyPr>
            <a:normAutofit fontScale="90000"/>
          </a:bodyPr>
          <a:lstStyle/>
          <a:p>
            <a:r>
              <a:rPr lang="cs-CZ" sz="4400" dirty="0">
                <a:solidFill>
                  <a:schemeClr val="tx1"/>
                </a:solidFill>
                <a:ea typeface="Times New Roman"/>
                <a:cs typeface="Times New Roman"/>
              </a:rPr>
              <a:t>5. </a:t>
            </a:r>
            <a:r>
              <a:rPr lang="cs-CZ" sz="4400" b="1" dirty="0">
                <a:solidFill>
                  <a:schemeClr val="tx1"/>
                </a:solidFill>
                <a:ea typeface="Times New Roman"/>
                <a:cs typeface="Times New Roman"/>
              </a:rPr>
              <a:t>SEBEREFLEXE:</a:t>
            </a:r>
            <a:r>
              <a:rPr lang="cs-CZ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 </a:t>
            </a:r>
            <a:br>
              <a:rPr lang="cs-CZ" dirty="0">
                <a:ea typeface="Calibri"/>
                <a:cs typeface="Times New Roman"/>
              </a:rPr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2060848"/>
            <a:ext cx="8229600" cy="4263752"/>
          </a:xfrm>
        </p:spPr>
        <p:txBody>
          <a:bodyPr>
            <a:normAutofit/>
          </a:bodyPr>
          <a:lstStyle/>
          <a:p>
            <a:r>
              <a:rPr lang="cs-CZ" sz="2000" dirty="0">
                <a:latin typeface="+mj-lt"/>
                <a:ea typeface="Times New Roman"/>
                <a:cs typeface="Times New Roman"/>
              </a:rPr>
              <a:t>Aby žáci pochopili smysl a přínos Výchovy k myšlení                   v evropských a globálních souvislostech, je potřeba s nimi          o konkrétních tématech otevřeně mluvit a pomoci jim tak snadněji danou problematiku pochopit. </a:t>
            </a:r>
          </a:p>
          <a:p>
            <a:r>
              <a:rPr lang="cs-CZ" sz="2000" dirty="0">
                <a:latin typeface="+mj-lt"/>
                <a:ea typeface="Times New Roman"/>
                <a:cs typeface="Times New Roman"/>
              </a:rPr>
              <a:t>Například by si měli uvědomit, které státy leží v Evropě a které mimo ni, nebo že v každém státě mají odlišný mateřský jazyk, než je ten náš. A nebo že každá země se může pochlubit nějakou významnou osobností, architektonickou či přírodní památkou nebo svými specifickými zvyky, kulturou, jídlem, nápojem apod.</a:t>
            </a:r>
          </a:p>
        </p:txBody>
      </p:sp>
    </p:spTree>
    <p:extLst>
      <p:ext uri="{BB962C8B-B14F-4D97-AF65-F5344CB8AC3E}">
        <p14:creationId xmlns:p14="http://schemas.microsoft.com/office/powerpoint/2010/main" val="26699740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08688"/>
          </a:xfrm>
        </p:spPr>
        <p:txBody>
          <a:bodyPr>
            <a:normAutofit/>
          </a:bodyPr>
          <a:lstStyle/>
          <a:p>
            <a:r>
              <a:rPr lang="cs-CZ" sz="4000" dirty="0">
                <a:solidFill>
                  <a:schemeClr val="tx1"/>
                </a:solidFill>
                <a:ea typeface="Times New Roman"/>
              </a:rPr>
              <a:t>6. </a:t>
            </a:r>
            <a:r>
              <a:rPr lang="cs-CZ" sz="4000" b="1" dirty="0">
                <a:solidFill>
                  <a:schemeClr val="tx1"/>
                </a:solidFill>
                <a:ea typeface="Times New Roman"/>
              </a:rPr>
              <a:t>PRŮBĚŽNÝ ZÁPIS: </a:t>
            </a:r>
            <a:endParaRPr lang="cs-CZ" sz="4000" dirty="0">
              <a:solidFill>
                <a:schemeClr val="tx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2060848"/>
            <a:ext cx="8229600" cy="4263752"/>
          </a:xfrm>
        </p:spPr>
        <p:txBody>
          <a:bodyPr>
            <a:normAutofit/>
          </a:bodyPr>
          <a:lstStyle/>
          <a:p>
            <a:r>
              <a:rPr lang="cs-CZ" sz="2000" dirty="0">
                <a:latin typeface="+mj-lt"/>
                <a:ea typeface="Times New Roman"/>
              </a:rPr>
              <a:t>Nápady a komentáře žáků učitel anebo vybraný žák průběžně zapisuje na velký papír. </a:t>
            </a:r>
          </a:p>
          <a:p>
            <a:r>
              <a:rPr lang="cs-CZ" sz="2000" dirty="0">
                <a:latin typeface="+mj-lt"/>
                <a:ea typeface="Times New Roman"/>
              </a:rPr>
              <a:t>Je možné se následně ke konkrétní aktivitě vrátit.</a:t>
            </a:r>
          </a:p>
          <a:p>
            <a:r>
              <a:rPr lang="cs-CZ" sz="2000" dirty="0">
                <a:latin typeface="+mj-lt"/>
                <a:ea typeface="Times New Roman"/>
              </a:rPr>
              <a:t>Na konci hodiny je vhodné zopakovat si stanovené cíle           a vyvodit patřičné závěry. </a:t>
            </a:r>
            <a:endParaRPr lang="cs-CZ" sz="20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20442319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táty">
  <a:themeElements>
    <a:clrScheme name="Citáty">
      <a:dk1>
        <a:sysClr val="windowText" lastClr="000000"/>
      </a:dk1>
      <a:lt1>
        <a:sysClr val="window" lastClr="FFFFFF"/>
      </a:lt1>
      <a:dk2>
        <a:srgbClr val="212121"/>
      </a:dk2>
      <a:lt2>
        <a:srgbClr val="636363"/>
      </a:lt2>
      <a:accent1>
        <a:srgbClr val="00C6BB"/>
      </a:accent1>
      <a:accent2>
        <a:srgbClr val="6FEBA0"/>
      </a:accent2>
      <a:accent3>
        <a:srgbClr val="B6DF5E"/>
      </a:accent3>
      <a:accent4>
        <a:srgbClr val="EFB251"/>
      </a:accent4>
      <a:accent5>
        <a:srgbClr val="EF755F"/>
      </a:accent5>
      <a:accent6>
        <a:srgbClr val="ED515C"/>
      </a:accent6>
      <a:hlink>
        <a:srgbClr val="8F8F8F"/>
      </a:hlink>
      <a:folHlink>
        <a:srgbClr val="A5A5A5"/>
      </a:folHlink>
    </a:clrScheme>
    <a:fontScheme name="Citáty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Citáty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Quotable" id="{39EC5628-30ED-4578-ACD8-9820EDB8E15A}" vid="{6F3559E9-1A4C-49D8-94D4-F41003531C4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Citáty</Template>
  <TotalTime>594</TotalTime>
  <Words>334</Words>
  <Application>Microsoft Office PowerPoint</Application>
  <PresentationFormat>Předvádění na obrazovce (4:3)</PresentationFormat>
  <Paragraphs>22</Paragraphs>
  <Slides>7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12" baseType="lpstr">
      <vt:lpstr>Calibri</vt:lpstr>
      <vt:lpstr>Century Gothic</vt:lpstr>
      <vt:lpstr>Times New Roman</vt:lpstr>
      <vt:lpstr>Wingdings 2</vt:lpstr>
      <vt:lpstr>Citáty</vt:lpstr>
      <vt:lpstr>  Projektování v rámci Výchovy k myšlení             v evropských a globálních souvislostech</vt:lpstr>
      <vt:lpstr>1. POZITIVNÍ ATMOSFÉRA: </vt:lpstr>
      <vt:lpstr>2. KAŽDÝ MÁ PRÁVO ŘÍCT SVŮJ NÁZOR: </vt:lpstr>
      <vt:lpstr>3. ROZŠIŘOVÁNÍ POHLEDU ŽÁKŮ O DALŠÍ FAKTA: </vt:lpstr>
      <vt:lpstr>4. ŘEŠIT VŽDY JEN JEDNO ZVOLENÉ TÉMA: </vt:lpstr>
      <vt:lpstr>5. SEBEREFLEXE:  </vt:lpstr>
      <vt:lpstr>6. PRŮBĚŽNÝ ZÁPIS: 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Projektování v rámci Multikulturní výchovy</dc:title>
  <dc:creator>NB ACER 8</dc:creator>
  <cp:lastModifiedBy>Karolína Falcová</cp:lastModifiedBy>
  <cp:revision>16</cp:revision>
  <dcterms:created xsi:type="dcterms:W3CDTF">2022-10-05T20:39:10Z</dcterms:created>
  <dcterms:modified xsi:type="dcterms:W3CDTF">2025-08-01T15:20:44Z</dcterms:modified>
</cp:coreProperties>
</file>