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709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58063" y="-276225"/>
            <a:ext cx="2205037" cy="72596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1363" y="-276225"/>
            <a:ext cx="6464300" cy="72596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363" y="-276225"/>
            <a:ext cx="8604250" cy="113188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0837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-276225"/>
            <a:ext cx="8604250" cy="113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4075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E6E6E6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E6E6E6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E6E6E6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E6E6E6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E6E6E6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E6E6E6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E6E6E6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99CCFF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b/Senat_2833.jpg/800px-Senat_2833.jpg" TargetMode="External"/><Relationship Id="rId3" Type="http://schemas.openxmlformats.org/officeDocument/2006/relationships/hyperlink" Target="http://www.mzv.cz/public/a/20/55/901260_818938_Volby.jpg" TargetMode="External"/><Relationship Id="rId7" Type="http://schemas.openxmlformats.org/officeDocument/2006/relationships/hyperlink" Target="http://upload.wikimedia.org/wikipedia/commons/thumb/7/7d/Zasedac%C3%AD_s%C3%A1l_Poslaneck%C3%A9_sn%C4%9Bmovny.jpg/800px-Zasedac%C3%AD_s%C3%A1l_Poslaneck%C3%A9_sn%C4%9Bmovny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Thunovsk%C3%BD_pal%C3%A1c,_Sn%C4%9Bmovn%C3%AD_05.JPG" TargetMode="External"/><Relationship Id="rId11" Type="http://schemas.openxmlformats.org/officeDocument/2006/relationships/hyperlink" Target="http://www.certnakoze.cz/" TargetMode="External"/><Relationship Id="rId5" Type="http://schemas.openxmlformats.org/officeDocument/2006/relationships/hyperlink" Target="http://www.matkamest.cz/heritage-photos/65/168/2/valdstejnsky-palac/celkovy-pohlad-na-palac-z-valdstejnskeho-namesti.jpg" TargetMode="External"/><Relationship Id="rId10" Type="http://schemas.openxmlformats.org/officeDocument/2006/relationships/hyperlink" Target="http://letiste.cz/mapa/kr.gif" TargetMode="External"/><Relationship Id="rId4" Type="http://schemas.openxmlformats.org/officeDocument/2006/relationships/hyperlink" Target="http://nd03.jxs.cz/698/637/67829f9bf4_89259055_o2.jpg" TargetMode="External"/><Relationship Id="rId9" Type="http://schemas.openxmlformats.org/officeDocument/2006/relationships/hyperlink" Target="http://www.euinfo.brno.cz/galerie/obrazky/1193318875-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51445"/>
            <a:ext cx="9180513" cy="1368152"/>
          </a:xfrm>
        </p:spPr>
        <p:txBody>
          <a:bodyPr tIns="35280"/>
          <a:lstStyle/>
          <a:p>
            <a:pPr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i="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cs-CZ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i="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cs-CZ" i="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cs-CZ" i="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pic>
        <p:nvPicPr>
          <p:cNvPr id="2054" name="Picture 6" descr="http://www.mzv.cz/public/7b/9a/f3/397014_226370_volby_psp_mzv_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112" y="1907629"/>
            <a:ext cx="3816424" cy="286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539750"/>
            <a:ext cx="8607425" cy="1135063"/>
          </a:xfrm>
        </p:spPr>
        <p:txBody>
          <a:bodyPr tIns="35280"/>
          <a:lstStyle/>
          <a:p>
            <a:pPr algn="l"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cs-CZ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Volební právo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2266950"/>
            <a:ext cx="8812212" cy="4762500"/>
          </a:xfrm>
        </p:spPr>
        <p:txBody>
          <a:bodyPr/>
          <a:lstStyle/>
          <a:p>
            <a:pPr marL="501650" indent="-430213" eaLnBrk="1"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Aktivní - „může volit“</a:t>
            </a:r>
          </a:p>
          <a:p>
            <a:pPr marL="1654175" lvl="4" indent="-862013" eaLnBrk="1">
              <a:buClr>
                <a:srgbClr val="FF9966"/>
              </a:buClr>
              <a:buSzPct val="75000"/>
              <a:buFont typeface="Wingdings" pitchFamily="2" charset="2"/>
              <a:buChar char=""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Občan ČR</a:t>
            </a:r>
          </a:p>
          <a:p>
            <a:pPr marL="1654175" lvl="4" indent="-862013" eaLnBrk="1">
              <a:buClr>
                <a:srgbClr val="FF9966"/>
              </a:buClr>
              <a:buSzPct val="75000"/>
              <a:buFont typeface="Wingdings" pitchFamily="2" charset="2"/>
              <a:buChar char=""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Od věkové hranice 18 let</a:t>
            </a:r>
          </a:p>
          <a:p>
            <a:pPr marL="501650" indent="-430213" eaLnBrk="1">
              <a:buClrTx/>
              <a:buSzTx/>
              <a:buFontTx/>
              <a:buNone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endParaRPr lang="cs-CZ" dirty="0">
              <a:solidFill>
                <a:srgbClr val="FF0000"/>
              </a:solidFill>
            </a:endParaRPr>
          </a:p>
          <a:p>
            <a:pPr marL="501650" indent="-430213" eaLnBrk="1"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Pasivní - „může být volen</a:t>
            </a:r>
            <a:r>
              <a:rPr lang="cs-CZ" dirty="0">
                <a:solidFill>
                  <a:srgbClr val="FF0000"/>
                </a:solidFill>
              </a:rPr>
              <a:t>“</a:t>
            </a:r>
          </a:p>
          <a:p>
            <a:pPr marL="1654175" lvl="4" indent="-862013" eaLnBrk="1">
              <a:buClr>
                <a:srgbClr val="FF9966"/>
              </a:buClr>
              <a:buSzPct val="75000"/>
              <a:buFont typeface="Wingdings" pitchFamily="2" charset="2"/>
              <a:buChar char=""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Bezúhonný občan ČR</a:t>
            </a:r>
          </a:p>
          <a:p>
            <a:pPr marL="1654175" lvl="4" indent="-862013" eaLnBrk="1">
              <a:buClr>
                <a:srgbClr val="FF9966"/>
              </a:buClr>
              <a:buSzPct val="75000"/>
              <a:buFont typeface="Wingdings" pitchFamily="2" charset="2"/>
              <a:buChar char=""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Aktivní volební právo</a:t>
            </a:r>
          </a:p>
          <a:p>
            <a:pPr marL="1654175" lvl="4" indent="-862013" eaLnBrk="1">
              <a:buClr>
                <a:srgbClr val="FF9966"/>
              </a:buClr>
              <a:buSzPct val="75000"/>
              <a:buFont typeface="Wingdings" pitchFamily="2" charset="2"/>
              <a:buChar char=""/>
              <a:tabLst>
                <a:tab pos="501650" algn="l"/>
                <a:tab pos="876300" algn="l"/>
                <a:tab pos="1595438" algn="l"/>
                <a:tab pos="2314575" algn="l"/>
                <a:tab pos="3033713" algn="l"/>
                <a:tab pos="3752850" algn="l"/>
                <a:tab pos="4471988" algn="l"/>
                <a:tab pos="5191125" algn="l"/>
                <a:tab pos="5910263" algn="l"/>
                <a:tab pos="6629400" algn="l"/>
                <a:tab pos="7348538" algn="l"/>
                <a:tab pos="8067675" algn="l"/>
                <a:tab pos="8786813" algn="l"/>
                <a:tab pos="9505950" algn="l"/>
                <a:tab pos="10225088" algn="l"/>
                <a:tab pos="10944225" algn="l"/>
              </a:tabLst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Od věkové hranice 18, 21, resp. 40 let  (viz. dále)</a:t>
            </a:r>
          </a:p>
        </p:txBody>
      </p:sp>
      <p:pic>
        <p:nvPicPr>
          <p:cNvPr id="15362" name="Picture 2" descr="http://nd03.jxs.cz/698/637/67829f9bf4_89259055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408" y="320749"/>
            <a:ext cx="3810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matkamest.cz/heritage-photos/65/168/2/valdstejnsky-palac/celkovy-pohlad-na-palac-z-valdstejnskeho-name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408" y="3707829"/>
            <a:ext cx="3499148" cy="262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http://upload.wikimedia.org/wikipedia/commons/b/b7/Thunovsk%C3%BD_pal%C3%A1c%2C_Sn%C4%9Bmovn%C3%AD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4" y="3707829"/>
            <a:ext cx="3600400" cy="270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52475" y="179388"/>
            <a:ext cx="8607425" cy="1135062"/>
          </a:xfrm>
        </p:spPr>
        <p:txBody>
          <a:bodyPr tIns="35280"/>
          <a:lstStyle/>
          <a:p>
            <a:pPr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cs-CZ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Parlamentní volby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1403350"/>
            <a:ext cx="8812213" cy="935038"/>
          </a:xfrm>
        </p:spPr>
        <p:txBody>
          <a:bodyPr/>
          <a:lstStyle/>
          <a:p>
            <a:pPr algn="ctr" eaLnBrk="1"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Volby do Parlamentu ČR</a:t>
            </a:r>
          </a:p>
          <a:p>
            <a:pPr algn="ctr" eaLnBrk="1">
              <a:tabLst>
                <a:tab pos="503238" algn="l"/>
                <a:tab pos="877888" algn="l"/>
                <a:tab pos="1597025" algn="l"/>
                <a:tab pos="2316163" algn="l"/>
                <a:tab pos="3035300" algn="l"/>
                <a:tab pos="3754438" algn="l"/>
                <a:tab pos="4473575" algn="l"/>
                <a:tab pos="5192713" algn="l"/>
                <a:tab pos="5911850" algn="l"/>
                <a:tab pos="6630988" algn="l"/>
                <a:tab pos="7350125" algn="l"/>
                <a:tab pos="8069263" algn="l"/>
                <a:tab pos="8788400" algn="l"/>
                <a:tab pos="9507538" algn="l"/>
                <a:tab pos="10226675" algn="l"/>
                <a:tab pos="10945813" algn="l"/>
              </a:tabLst>
            </a:pPr>
            <a:r>
              <a:rPr lang="cs-CZ" dirty="0"/>
              <a:t> 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179388" y="2771775"/>
          <a:ext cx="9723437" cy="885876"/>
        </p:xfrm>
        <a:graphic>
          <a:graphicData uri="http://schemas.openxmlformats.org/drawingml/2006/table">
            <a:tbl>
              <a:tblPr/>
              <a:tblGrid>
                <a:gridCol w="486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717550" algn="l"/>
                          <a:tab pos="1436688" algn="l"/>
                          <a:tab pos="2155825" algn="l"/>
                          <a:tab pos="2874963" algn="l"/>
                          <a:tab pos="3594100" algn="l"/>
                          <a:tab pos="4313238" algn="l"/>
                          <a:tab pos="5032375" algn="l"/>
                          <a:tab pos="5751513" algn="l"/>
                          <a:tab pos="6470650" algn="l"/>
                          <a:tab pos="7189788" algn="l"/>
                          <a:tab pos="7908925" algn="l"/>
                          <a:tab pos="8628063" algn="l"/>
                          <a:tab pos="9347200" algn="l"/>
                          <a:tab pos="10066338" algn="l"/>
                          <a:tab pos="10785475" algn="l"/>
                        </a:tabLst>
                      </a:pPr>
                      <a:r>
                        <a:rPr kumimoji="0" lang="cs-CZ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Volby do Poslanecké sněmovny</a:t>
                      </a:r>
                    </a:p>
                  </a:txBody>
                  <a:tcPr marL="90000" marR="90000" marT="862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717550" algn="l"/>
                          <a:tab pos="1436688" algn="l"/>
                          <a:tab pos="2155825" algn="l"/>
                          <a:tab pos="2874963" algn="l"/>
                          <a:tab pos="3594100" algn="l"/>
                          <a:tab pos="4313238" algn="l"/>
                          <a:tab pos="5032375" algn="l"/>
                          <a:tab pos="5751513" algn="l"/>
                          <a:tab pos="6470650" algn="l"/>
                          <a:tab pos="7189788" algn="l"/>
                          <a:tab pos="7908925" algn="l"/>
                          <a:tab pos="8628063" algn="l"/>
                          <a:tab pos="9347200" algn="l"/>
                          <a:tab pos="10066338" algn="l"/>
                          <a:tab pos="10785475" algn="l"/>
                        </a:tabLst>
                      </a:pPr>
                      <a:r>
                        <a:rPr kumimoji="0" lang="cs-CZ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Volby do Senátu</a:t>
                      </a:r>
                    </a:p>
                  </a:txBody>
                  <a:tcPr marL="90000" marR="90000" marT="862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08" name="Line 15"/>
          <p:cNvSpPr>
            <a:spLocks noChangeShapeType="1"/>
          </p:cNvSpPr>
          <p:nvPr/>
        </p:nvSpPr>
        <p:spPr bwMode="auto">
          <a:xfrm flipH="1">
            <a:off x="2517775" y="1908175"/>
            <a:ext cx="2524125" cy="7921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5040313" y="1908175"/>
            <a:ext cx="2447925" cy="7921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675313" y="6954838"/>
            <a:ext cx="3294062" cy="317500"/>
          </a:xfrm>
          <a:prstGeom prst="rect">
            <a:avLst/>
          </a:prstGeom>
        </p:spPr>
        <p:txBody>
          <a:bodyPr lIns="100794" tIns="50397" rIns="100794" bIns="50397" anchor="ctr"/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Valdštejnský palác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936625" y="6948488"/>
            <a:ext cx="3292475" cy="317500"/>
          </a:xfrm>
          <a:prstGeom prst="rect">
            <a:avLst/>
          </a:prstGeom>
        </p:spPr>
        <p:txBody>
          <a:bodyPr lIns="100794" tIns="50397" rIns="100794" bIns="50397" anchor="ctr"/>
          <a:lstStyle/>
          <a:p>
            <a:pPr algn="ctr" defTabSz="1007943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cs-CZ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Thunovský</a:t>
            </a: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palác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395288"/>
            <a:ext cx="8605837" cy="1133475"/>
          </a:xfrm>
        </p:spPr>
        <p:txBody>
          <a:bodyPr/>
          <a:lstStyle/>
          <a:p>
            <a:pPr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i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Volby do Poslanecké sněmovny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92275"/>
            <a:ext cx="5040312" cy="5508625"/>
          </a:xfrm>
        </p:spPr>
        <p:txBody>
          <a:bodyPr/>
          <a:lstStyle/>
          <a:p>
            <a:pPr marL="341313" indent="-341313" eaLnBrk="1"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Konají se jednou za 4 roky</a:t>
            </a:r>
          </a:p>
          <a:p>
            <a:pPr marL="341313" indent="-341313" eaLnBrk="1"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Probíhají poměrným  systémem</a:t>
            </a:r>
          </a:p>
          <a:p>
            <a:pPr marL="341313" indent="-341313" eaLnBrk="1"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Zvoleno je 200 poslanců</a:t>
            </a:r>
          </a:p>
          <a:p>
            <a:pPr marL="341313" indent="-341313" eaLnBrk="1"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Poslancem může být občan ČR s aktivním volebním právem starší 21 let </a:t>
            </a:r>
          </a:p>
        </p:txBody>
      </p:sp>
      <p:pic>
        <p:nvPicPr>
          <p:cNvPr id="11266" name="Picture 2" descr="Soubor:Zasedací sál Poslanecké sněmov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424" y="2699717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395288"/>
            <a:ext cx="8605837" cy="1133475"/>
          </a:xfrm>
        </p:spPr>
        <p:txBody>
          <a:bodyPr/>
          <a:lstStyle/>
          <a:p>
            <a:pPr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cs-CZ" i="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Volby do Senátu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92275"/>
            <a:ext cx="5111997" cy="5867400"/>
          </a:xfrm>
        </p:spPr>
        <p:txBody>
          <a:bodyPr/>
          <a:lstStyle/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Konají se jednou za 2 roky v jedné třetině z 81 volebních obvodů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Probíhají většinovým systémem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Senátoři jsou voleni    na 6 let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Senátorem může být občan ČR s aktivním volebním právem starší 40 let </a:t>
            </a:r>
          </a:p>
        </p:txBody>
      </p:sp>
      <p:pic>
        <p:nvPicPr>
          <p:cNvPr id="9218" name="Picture 2" descr="Soubor:Senat 2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384" y="2555701"/>
            <a:ext cx="4176464" cy="295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395288"/>
            <a:ext cx="8605837" cy="1133475"/>
          </a:xfrm>
        </p:spPr>
        <p:txBody>
          <a:bodyPr/>
          <a:lstStyle/>
          <a:p>
            <a:pPr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cs-CZ" i="0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Volby do Evropského parlamentu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2052638"/>
            <a:ext cx="4895973" cy="5867400"/>
          </a:xfrm>
        </p:spPr>
        <p:txBody>
          <a:bodyPr/>
          <a:lstStyle/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Konají se jednou za 5 let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Poslancem EP za ČR může být občan EU, starší 21 let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má     v EP 22 poslaneckých křesel z celkového počtu 754 poslanců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00" y="1979637"/>
            <a:ext cx="3779838" cy="395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8" y="179388"/>
            <a:ext cx="8605837" cy="1133475"/>
          </a:xfrm>
        </p:spPr>
        <p:txBody>
          <a:bodyPr/>
          <a:lstStyle/>
          <a:p>
            <a:pPr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i="0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Volby do zastupitelstev krajů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547813"/>
            <a:ext cx="4679949" cy="5472112"/>
          </a:xfrm>
        </p:spPr>
        <p:txBody>
          <a:bodyPr/>
          <a:lstStyle/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Konají se jednou za 4 roky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Probíhají poměrným systémem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Krajským zastupitelem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může být občan ČR starší 18 let</a:t>
            </a:r>
          </a:p>
          <a:p>
            <a:pPr marL="341313" indent="-341313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je členěna na 13 (+1) samosprávných krajů – volič volí do „svého“ kraje (trvalý pobyt)</a:t>
            </a:r>
          </a:p>
        </p:txBody>
      </p:sp>
      <p:pic>
        <p:nvPicPr>
          <p:cNvPr id="8198" name="Picture 6" descr="http://www.zzskhk.cz/files/obrazky/mapa-kra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336" y="2339677"/>
            <a:ext cx="4536504" cy="2746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Dyjákovice, Obecní úřad, čaroděj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377" y="1259557"/>
            <a:ext cx="3384376" cy="451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107950"/>
            <a:ext cx="7958138" cy="1133475"/>
          </a:xfrm>
        </p:spPr>
        <p:txBody>
          <a:bodyPr/>
          <a:lstStyle/>
          <a:p>
            <a:pPr eaLnBrk="1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/>
            </a:pPr>
            <a:r>
              <a:rPr lang="cs-CZ" i="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Volby do zastupitelstev obcí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306513"/>
            <a:ext cx="5076948" cy="5894387"/>
          </a:xfrm>
        </p:spPr>
        <p:txBody>
          <a:bodyPr/>
          <a:lstStyle/>
          <a:p>
            <a:pPr marL="341313" indent="-341313" algn="just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Komunální volby</a:t>
            </a:r>
          </a:p>
          <a:p>
            <a:pPr marL="341313" indent="-341313" algn="just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algn="just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Konají se jednou za 4 roky</a:t>
            </a:r>
          </a:p>
          <a:p>
            <a:pPr marL="341313" indent="-341313" algn="just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Probíhají poměrným        systémem</a:t>
            </a:r>
          </a:p>
          <a:p>
            <a:pPr marL="341313" indent="-341313" algn="just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Obecním zastupitelem    může být občan ČR starší 18 let s trvalým pobytem    v obci </a:t>
            </a:r>
          </a:p>
          <a:p>
            <a:pPr marL="341313" indent="-341313" algn="just" eaLnBrk="1">
              <a:lnSpc>
                <a:spcPct val="83000"/>
              </a:lnSpc>
              <a:buFont typeface="Arial" pitchFamily="34" charset="0"/>
              <a:buNone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algn="just" eaLnBrk="1">
              <a:lnSpc>
                <a:spcPct val="83000"/>
              </a:lnSpc>
              <a:buFont typeface="Arial" pitchFamily="34" charset="0"/>
              <a:buChar char="•"/>
              <a:tabLst>
                <a:tab pos="341313" algn="l"/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Volič volí do zastupitelstva obce, v níž má trvalý pobyt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3238" y="6443663"/>
            <a:ext cx="9037637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341313" indent="-341313">
              <a:lnSpc>
                <a:spcPct val="83000"/>
              </a:lnSpc>
              <a:tabLst>
                <a:tab pos="0" algn="l"/>
                <a:tab pos="374650" algn="l"/>
                <a:tab pos="1093788" algn="l"/>
                <a:tab pos="1812925" algn="l"/>
                <a:tab pos="2532063" algn="l"/>
                <a:tab pos="3251200" algn="l"/>
                <a:tab pos="3970338" algn="l"/>
                <a:tab pos="4689475" algn="l"/>
                <a:tab pos="5408613" algn="l"/>
                <a:tab pos="6127750" algn="l"/>
                <a:tab pos="6846888" algn="l"/>
                <a:tab pos="7566025" algn="l"/>
                <a:tab pos="8285163" algn="l"/>
                <a:tab pos="9004300" algn="l"/>
                <a:tab pos="9723438" algn="l"/>
                <a:tab pos="10442575" algn="l"/>
              </a:tabLst>
            </a:pPr>
            <a:r>
              <a:rPr lang="cs-CZ" sz="2800" b="1" dirty="0">
                <a:solidFill>
                  <a:srgbClr val="DC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Znáte starostu vaší obce?</a:t>
            </a:r>
          </a:p>
          <a:p>
            <a:pPr marL="341313" indent="-341313">
              <a:lnSpc>
                <a:spcPct val="83000"/>
              </a:lnSpc>
              <a:tabLst>
                <a:tab pos="0" algn="l"/>
                <a:tab pos="374650" algn="l"/>
                <a:tab pos="1093788" algn="l"/>
                <a:tab pos="1812925" algn="l"/>
                <a:tab pos="2532063" algn="l"/>
                <a:tab pos="3251200" algn="l"/>
                <a:tab pos="3970338" algn="l"/>
                <a:tab pos="4689475" algn="l"/>
                <a:tab pos="5408613" algn="l"/>
                <a:tab pos="6127750" algn="l"/>
                <a:tab pos="6846888" algn="l"/>
                <a:tab pos="7566025" algn="l"/>
                <a:tab pos="8285163" algn="l"/>
                <a:tab pos="9004300" algn="l"/>
                <a:tab pos="9723438" algn="l"/>
                <a:tab pos="10442575" algn="l"/>
              </a:tabLst>
            </a:pPr>
            <a:r>
              <a:rPr lang="cs-CZ" sz="2800" b="1" dirty="0">
                <a:solidFill>
                  <a:srgbClr val="DC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Znáte aspoň některé zastupitele vaší obce?</a:t>
            </a:r>
          </a:p>
          <a:p>
            <a:pPr marL="341313" indent="-341313">
              <a:lnSpc>
                <a:spcPct val="83000"/>
              </a:lnSpc>
              <a:buFont typeface="Arial" pitchFamily="34" charset="0"/>
              <a:buNone/>
              <a:tabLst>
                <a:tab pos="0" algn="l"/>
                <a:tab pos="374650" algn="l"/>
                <a:tab pos="1093788" algn="l"/>
                <a:tab pos="1812925" algn="l"/>
                <a:tab pos="2532063" algn="l"/>
                <a:tab pos="3251200" algn="l"/>
                <a:tab pos="3970338" algn="l"/>
                <a:tab pos="4689475" algn="l"/>
                <a:tab pos="5408613" algn="l"/>
                <a:tab pos="6127750" algn="l"/>
                <a:tab pos="6846888" algn="l"/>
                <a:tab pos="7566025" algn="l"/>
                <a:tab pos="8285163" algn="l"/>
                <a:tab pos="9004300" algn="l"/>
                <a:tab pos="9723438" algn="l"/>
                <a:tab pos="10442575" algn="l"/>
              </a:tabLst>
            </a:pPr>
            <a:endParaRPr lang="cs-CZ" sz="3200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832" y="251445"/>
            <a:ext cx="8604250" cy="1131888"/>
          </a:xfrm>
        </p:spPr>
        <p:txBody>
          <a:bodyPr/>
          <a:lstStyle/>
          <a:p>
            <a:r>
              <a:rPr lang="cs-CZ" sz="60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259557"/>
            <a:ext cx="9361040" cy="5723857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Janošková, D. a kol., Občanská výchova 7 s blokem rodinná výchova, </a:t>
            </a:r>
            <a:r>
              <a:rPr lang="cs-CZ" sz="1400" b="1" dirty="0" err="1">
                <a:solidFill>
                  <a:schemeClr val="tx1"/>
                </a:solidFill>
              </a:rPr>
              <a:t>Fraus</a:t>
            </a:r>
            <a:r>
              <a:rPr lang="cs-CZ" sz="1400" b="1" dirty="0">
                <a:solidFill>
                  <a:schemeClr val="tx1"/>
                </a:solidFill>
              </a:rPr>
              <a:t>, 2004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Vlastní galerie – obrázek str. 10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mzv.cz</a:t>
            </a:r>
            <a:r>
              <a:rPr lang="cs-CZ" sz="1400" dirty="0">
                <a:hlinkClick r:id="rId3"/>
              </a:rPr>
              <a:t>/public/a/20/55/901260_818938_Volby.</a:t>
            </a:r>
            <a:r>
              <a:rPr lang="cs-CZ" sz="1400" dirty="0" err="1">
                <a:hlinkClick r:id="rId3"/>
              </a:rPr>
              <a:t>jpg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4"/>
              </a:rPr>
              <a:t>http://nd03.jxs.cz/698/637/67829f9bf4_89259055_o2.jpg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5"/>
              </a:rPr>
              <a:t>http://www.</a:t>
            </a:r>
            <a:r>
              <a:rPr lang="cs-CZ" sz="1400" dirty="0" err="1">
                <a:hlinkClick r:id="rId5"/>
              </a:rPr>
              <a:t>matkamest.cz</a:t>
            </a:r>
            <a:r>
              <a:rPr lang="cs-CZ" sz="1400" dirty="0">
                <a:hlinkClick r:id="rId5"/>
              </a:rPr>
              <a:t>/</a:t>
            </a:r>
            <a:r>
              <a:rPr lang="cs-CZ" sz="1400" dirty="0" err="1">
                <a:hlinkClick r:id="rId5"/>
              </a:rPr>
              <a:t>heritage</a:t>
            </a:r>
            <a:r>
              <a:rPr lang="cs-CZ" sz="1400" dirty="0">
                <a:hlinkClick r:id="rId5"/>
              </a:rPr>
              <a:t>-</a:t>
            </a:r>
            <a:r>
              <a:rPr lang="cs-CZ" sz="1400" dirty="0" err="1">
                <a:hlinkClick r:id="rId5"/>
              </a:rPr>
              <a:t>photos</a:t>
            </a:r>
            <a:r>
              <a:rPr lang="cs-CZ" sz="1400" dirty="0">
                <a:hlinkClick r:id="rId5"/>
              </a:rPr>
              <a:t>/65/168/2/</a:t>
            </a:r>
            <a:r>
              <a:rPr lang="cs-CZ" sz="1400" dirty="0" err="1">
                <a:hlinkClick r:id="rId5"/>
              </a:rPr>
              <a:t>valdstejnsky</a:t>
            </a:r>
            <a:r>
              <a:rPr lang="cs-CZ" sz="1400" dirty="0">
                <a:hlinkClick r:id="rId5"/>
              </a:rPr>
              <a:t>-</a:t>
            </a:r>
            <a:r>
              <a:rPr lang="cs-CZ" sz="1400" dirty="0" err="1">
                <a:hlinkClick r:id="rId5"/>
              </a:rPr>
              <a:t>palac</a:t>
            </a:r>
            <a:r>
              <a:rPr lang="cs-CZ" sz="1400" dirty="0">
                <a:hlinkClick r:id="rId5"/>
              </a:rPr>
              <a:t>/</a:t>
            </a:r>
            <a:r>
              <a:rPr lang="cs-CZ" sz="1400" dirty="0" err="1">
                <a:hlinkClick r:id="rId5"/>
              </a:rPr>
              <a:t>celkovy</a:t>
            </a:r>
            <a:r>
              <a:rPr lang="cs-CZ" sz="1400" dirty="0">
                <a:hlinkClick r:id="rId5"/>
              </a:rPr>
              <a:t>-</a:t>
            </a:r>
            <a:r>
              <a:rPr lang="cs-CZ" sz="1400" dirty="0" err="1">
                <a:hlinkClick r:id="rId5"/>
              </a:rPr>
              <a:t>pohlad</a:t>
            </a:r>
            <a:r>
              <a:rPr lang="cs-CZ" sz="1400" dirty="0">
                <a:hlinkClick r:id="rId5"/>
              </a:rPr>
              <a:t>-na-</a:t>
            </a:r>
            <a:r>
              <a:rPr lang="cs-CZ" sz="1400" dirty="0" err="1">
                <a:hlinkClick r:id="rId5"/>
              </a:rPr>
              <a:t>palac</a:t>
            </a:r>
            <a:r>
              <a:rPr lang="cs-CZ" sz="1400" dirty="0">
                <a:hlinkClick r:id="rId5"/>
              </a:rPr>
              <a:t>-z-</a:t>
            </a:r>
            <a:r>
              <a:rPr lang="cs-CZ" sz="1400" dirty="0" err="1">
                <a:hlinkClick r:id="rId5"/>
              </a:rPr>
              <a:t>valdstejnskeho</a:t>
            </a:r>
            <a:r>
              <a:rPr lang="cs-CZ" sz="1400" dirty="0">
                <a:hlinkClick r:id="rId5"/>
              </a:rPr>
              <a:t>-</a:t>
            </a:r>
            <a:r>
              <a:rPr lang="cs-CZ" sz="1400" dirty="0" err="1">
                <a:hlinkClick r:id="rId5"/>
              </a:rPr>
              <a:t>namesti.jpg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6"/>
              </a:rPr>
              <a:t>http://cs.wikipedia.org/wiki/Soubor:Thunovsk%C3%BD_pal%C3%A1c,_Sn%C4%9Bmovn%C3%AD_05.JPG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7"/>
              </a:rPr>
              <a:t>http://upload.wikimedia.org/wikipedia/commons/thumb/7/7d/Zasedac%C3%AD_s%C3%A1l_Poslaneck%C3%A9_sn%C4%9Bmovny.jpg/800px-Zasedac%C3%AD_s%C3%A1l_Poslaneck%C3%A9_sn%C4%9Bmovny.jpg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8"/>
              </a:rPr>
              <a:t>http://upload.wikimedia.org/wikipedia/commons/thumb/0/0b/Senat_2833.jpg/800px-Senat_2833.jpg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9"/>
              </a:rPr>
              <a:t>http://www.</a:t>
            </a:r>
            <a:r>
              <a:rPr lang="cs-CZ" sz="1400" dirty="0" err="1">
                <a:hlinkClick r:id="rId9"/>
              </a:rPr>
              <a:t>euinfo.brno.cz</a:t>
            </a:r>
            <a:r>
              <a:rPr lang="cs-CZ" sz="1400" dirty="0">
                <a:hlinkClick r:id="rId9"/>
              </a:rPr>
              <a:t>/galerie/</a:t>
            </a:r>
            <a:r>
              <a:rPr lang="cs-CZ" sz="1400" dirty="0" err="1">
                <a:hlinkClick r:id="rId9"/>
              </a:rPr>
              <a:t>obrazky</a:t>
            </a:r>
            <a:r>
              <a:rPr lang="cs-CZ" sz="1400" dirty="0">
                <a:hlinkClick r:id="rId9"/>
              </a:rPr>
              <a:t>/1193318875-v.</a:t>
            </a:r>
            <a:r>
              <a:rPr lang="cs-CZ" sz="1400" dirty="0" err="1">
                <a:hlinkClick r:id="rId9"/>
              </a:rPr>
              <a:t>jpg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>
                <a:hlinkClick r:id="rId10"/>
              </a:rPr>
              <a:t>http://letiste.cz/mapa/kr.gif</a:t>
            </a: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endParaRPr lang="cs-CZ" sz="1800" b="1" dirty="0">
              <a:solidFill>
                <a:schemeClr val="tx1"/>
              </a:solidFill>
            </a:endParaRPr>
          </a:p>
          <a:p>
            <a:endParaRPr lang="cs-CZ" sz="1800" b="1" dirty="0">
              <a:solidFill>
                <a:schemeClr val="tx1"/>
              </a:solidFill>
              <a:hlinkClick r:id="rId11"/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490</Words>
  <Application>Microsoft Office PowerPoint</Application>
  <PresentationFormat>Vlastní</PresentationFormat>
  <Paragraphs>86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StarSymbol</vt:lpstr>
      <vt:lpstr>Times New Roman</vt:lpstr>
      <vt:lpstr>Wingdings</vt:lpstr>
      <vt:lpstr>Motiv sady Office</vt:lpstr>
      <vt:lpstr>Volby v ČR</vt:lpstr>
      <vt:lpstr>Volební právo</vt:lpstr>
      <vt:lpstr>Parlamentní volby</vt:lpstr>
      <vt:lpstr>Volby do Poslanecké sněmovny</vt:lpstr>
      <vt:lpstr>Volby do Senátu</vt:lpstr>
      <vt:lpstr>Volby do Evropského parlamentu</vt:lpstr>
      <vt:lpstr>Volby do zastupitelstev krajů</vt:lpstr>
      <vt:lpstr>Volby do zastupitelstev obcí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Doporučení strategie</dc:title>
  <dc:creator>zs zs</dc:creator>
  <dc:description>Uvedení vývoje a alternativ, doporučení jedné nebo více strategií</dc:description>
  <cp:lastModifiedBy>Karolína Falcová</cp:lastModifiedBy>
  <cp:revision>23</cp:revision>
  <cp:lastPrinted>1601-01-01T00:00:00Z</cp:lastPrinted>
  <dcterms:created xsi:type="dcterms:W3CDTF">2010-06-08T09:59:22Z</dcterms:created>
  <dcterms:modified xsi:type="dcterms:W3CDTF">2025-08-01T13:33:57Z</dcterms:modified>
</cp:coreProperties>
</file>