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02" autoAdjust="0"/>
  </p:normalViewPr>
  <p:slideViewPr>
    <p:cSldViewPr>
      <p:cViewPr varScale="1">
        <p:scale>
          <a:sx n="49" d="100"/>
          <a:sy n="49" d="100"/>
        </p:scale>
        <p:origin x="-102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CE7A0-425C-4ECD-9798-7EDA65F42D02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CD3D2-03DF-4052-B081-4264A1D48E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66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Tato prezentace je doplením výkladu učitele o volbách a volebním systému ČR. Prakticky</a:t>
            </a:r>
            <a:r>
              <a:rPr lang="cs-CZ" baseline="0" dirty="0" smtClean="0"/>
              <a:t> popisuje průběh a systém jednotlivých druhů voleb v ČR. Prezentace je vedena s předpokladem, že žáci jsou ve věku, kdy mají nebo brzy budou mít právo volit.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CD3D2-03DF-4052-B081-4264A1D48E11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063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01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2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3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35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971583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94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7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77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2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13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346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21.10.2012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>
                <a:solidFill>
                  <a:srgbClr val="AD0101">
                    <a:shade val="75000"/>
                  </a:srgbClr>
                </a:solidFill>
              </a:rPr>
              <a:pPr/>
              <a:t>‹#›</a:t>
            </a:fld>
            <a:endParaRPr lang="cs-CZ">
              <a:solidFill>
                <a:srgbClr val="AD0101">
                  <a:shade val="75000"/>
                </a:srgbClr>
              </a:solidFill>
            </a:endParaRPr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5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enat.cz/senat/volby/index.php?ke_dni=18.10.2012&amp;O=8&amp;lng=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458200" cy="12192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Jak a kam volíme u nás?</a:t>
            </a:r>
            <a:endParaRPr lang="cs-CZ" sz="24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686800" cy="1184825"/>
          </a:xfrm>
        </p:spPr>
        <p:txBody>
          <a:bodyPr>
            <a:noAutofit/>
          </a:bodyPr>
          <a:lstStyle/>
          <a:p>
            <a:r>
              <a:rPr lang="cs-CZ" sz="8000" dirty="0" smtClean="0"/>
              <a:t>Volby v ČR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85701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 do Poslanecké sněmovny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Konají se jednou za 4 roky.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Volí se 200 poslanců poměrným zastoupením.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Za každý ze 14 volebních krajů se volí poměrný počet poslanců.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Politická strana je zvolena do PS, získá-li více než 5% hlasů.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5868144" y="1484785"/>
            <a:ext cx="2880320" cy="1080119"/>
          </a:xfrm>
          <a:prstGeom prst="wedgeRoundRectCallout">
            <a:avLst>
              <a:gd name="adj1" fmla="val -86358"/>
              <a:gd name="adj2" fmla="val -1981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Nejbližší následující volby proběhnou v roce 2014. </a:t>
            </a:r>
          </a:p>
        </p:txBody>
      </p:sp>
    </p:spTree>
    <p:extLst>
      <p:ext uri="{BB962C8B-B14F-4D97-AF65-F5344CB8AC3E}">
        <p14:creationId xmlns:p14="http://schemas.microsoft.com/office/powerpoint/2010/main" val="405147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 do senátu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Konají se jednou za 2 roky ve </a:t>
            </a:r>
            <a:r>
              <a:rPr lang="cs-CZ" dirty="0" smtClean="0">
                <a:hlinkClick r:id="rId2"/>
              </a:rPr>
              <a:t>27 volebních obvodech </a:t>
            </a:r>
            <a:r>
              <a:rPr lang="cs-CZ" dirty="0" smtClean="0"/>
              <a:t>(okresech).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Senát má celkem 81 senátorů. Každé dva roky se tedy obmění třetina Senátu.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Za každý obvod je zvolen jeden senátor na volební období 6 let.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Volby probíhají podle dvoukolového většinového systému.</a:t>
            </a:r>
          </a:p>
        </p:txBody>
      </p:sp>
      <p:sp>
        <p:nvSpPr>
          <p:cNvPr id="4" name="Zaoblený obdélníkový popisek 3"/>
          <p:cNvSpPr/>
          <p:nvPr/>
        </p:nvSpPr>
        <p:spPr>
          <a:xfrm>
            <a:off x="4211960" y="4653137"/>
            <a:ext cx="4320481" cy="386722"/>
          </a:xfrm>
          <a:prstGeom prst="wedgeRoundRectCallout">
            <a:avLst>
              <a:gd name="adj1" fmla="val 17242"/>
              <a:gd name="adj2" fmla="val 1495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Vítězí kandidát s více než 50% hlasů. </a:t>
            </a:r>
            <a:endParaRPr lang="cs-CZ" sz="2000" dirty="0">
              <a:solidFill>
                <a:prstClr val="black"/>
              </a:solidFill>
            </a:endParaRPr>
          </a:p>
        </p:txBody>
      </p:sp>
      <p:sp>
        <p:nvSpPr>
          <p:cNvPr id="5" name="Zaoblený obdélníkový popisek 4"/>
          <p:cNvSpPr/>
          <p:nvPr/>
        </p:nvSpPr>
        <p:spPr>
          <a:xfrm>
            <a:off x="1151531" y="6237311"/>
            <a:ext cx="7560840" cy="432047"/>
          </a:xfrm>
          <a:prstGeom prst="wedgeRoundRectCallout">
            <a:avLst>
              <a:gd name="adj1" fmla="val -1609"/>
              <a:gd name="adj2" fmla="val -1653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Do druhého kola postupují dva kandidáti, kteří získali nejvíce hlasů. </a:t>
            </a:r>
            <a:endParaRPr lang="cs-CZ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2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 do krajského zastupitelstva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Konají se jednou za 4 roky ve 13 krajích ČR.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Podle počtu obyvatel se volí 45 až 65 zastupitelů. Ti si mezi sebou zvolí </a:t>
            </a:r>
            <a:r>
              <a:rPr lang="cs-CZ" u="sng" dirty="0" smtClean="0"/>
              <a:t>krajského hejtmana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aoblený obdélníkový popisek 4"/>
          <p:cNvSpPr/>
          <p:nvPr/>
        </p:nvSpPr>
        <p:spPr>
          <a:xfrm>
            <a:off x="6084168" y="2204864"/>
            <a:ext cx="2592288" cy="1728192"/>
          </a:xfrm>
          <a:prstGeom prst="wedgeRoundRectCallout">
            <a:avLst>
              <a:gd name="adj1" fmla="val -74814"/>
              <a:gd name="adj2" fmla="val -6134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ČR má 14 krajů. V Hlavním městě Praha se nevolí, obdobnou funkci zde zastává </a:t>
            </a:r>
            <a:r>
              <a:rPr lang="cs-CZ" sz="2000" u="sng" dirty="0">
                <a:solidFill>
                  <a:prstClr val="black"/>
                </a:solidFill>
              </a:rPr>
              <a:t>zastupitelstvo města</a:t>
            </a:r>
            <a:r>
              <a:rPr lang="cs-CZ" sz="2000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6" name="Zaoblený obdélníkový popisek 5"/>
          <p:cNvSpPr/>
          <p:nvPr/>
        </p:nvSpPr>
        <p:spPr>
          <a:xfrm>
            <a:off x="1331640" y="2420888"/>
            <a:ext cx="2592288" cy="1728192"/>
          </a:xfrm>
          <a:prstGeom prst="wedgeRoundRectCallout">
            <a:avLst>
              <a:gd name="adj1" fmla="val 57731"/>
              <a:gd name="adj2" fmla="val -725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Poslední volby proběhy v říjnu 2012, následující tedy budou v roce 2016. </a:t>
            </a:r>
          </a:p>
        </p:txBody>
      </p:sp>
      <p:sp>
        <p:nvSpPr>
          <p:cNvPr id="7" name="Zaoblený obdélníkový popisek 6"/>
          <p:cNvSpPr/>
          <p:nvPr/>
        </p:nvSpPr>
        <p:spPr>
          <a:xfrm>
            <a:off x="5796136" y="5661248"/>
            <a:ext cx="3168352" cy="1080120"/>
          </a:xfrm>
          <a:prstGeom prst="wedgeRoundRectCallout">
            <a:avLst>
              <a:gd name="adj1" fmla="val 940"/>
              <a:gd name="adj2" fmla="val -12313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Královéhradecký i Pardubický kraj mají každý  45 zastupitelů.</a:t>
            </a:r>
          </a:p>
        </p:txBody>
      </p:sp>
    </p:spTree>
    <p:extLst>
      <p:ext uri="{BB962C8B-B14F-4D97-AF65-F5344CB8AC3E}">
        <p14:creationId xmlns:p14="http://schemas.microsoft.com/office/powerpoint/2010/main" val="18707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 do místních zastupitelstev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Takzvané </a:t>
            </a:r>
            <a:r>
              <a:rPr lang="cs-CZ" u="sng" dirty="0" smtClean="0"/>
              <a:t>komunální volby </a:t>
            </a:r>
            <a:r>
              <a:rPr lang="cs-CZ" dirty="0" smtClean="0"/>
              <a:t>se konají jednou za 4 roky. Volí se do zastupitelstev </a:t>
            </a:r>
            <a:r>
              <a:rPr lang="cs-CZ" dirty="0"/>
              <a:t>obcí, </a:t>
            </a:r>
            <a:r>
              <a:rPr lang="cs-CZ" dirty="0" smtClean="0"/>
              <a:t>městysů, měst, městských částí a obvodů.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Počet zastupitelů závisí na velikosti obce – od 5 do 55.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Zvolení zastupitelé si mezi sebou vybírají </a:t>
            </a:r>
            <a:r>
              <a:rPr lang="cs-CZ" u="sng" dirty="0" smtClean="0"/>
              <a:t>starostu</a:t>
            </a:r>
            <a:r>
              <a:rPr lang="cs-CZ" dirty="0" smtClean="0"/>
              <a:t>, ve větších městech </a:t>
            </a:r>
            <a:r>
              <a:rPr lang="cs-CZ" u="sng" dirty="0" smtClean="0"/>
              <a:t>primátora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1835696" y="4437112"/>
            <a:ext cx="6552728" cy="1080120"/>
          </a:xfrm>
          <a:prstGeom prst="wedgeRoundRectCallout">
            <a:avLst>
              <a:gd name="adj1" fmla="val -37927"/>
              <a:gd name="adj2" fmla="val -951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Zastupitelstvo Hlavního města Prahy má 63 členů. Jejich pravomoci jsou obdobné jako u krajského zastupitelstva, ale volí se v komunálních volbách. . </a:t>
            </a:r>
          </a:p>
        </p:txBody>
      </p:sp>
    </p:spTree>
    <p:extLst>
      <p:ext uri="{BB962C8B-B14F-4D97-AF65-F5344CB8AC3E}">
        <p14:creationId xmlns:p14="http://schemas.microsoft.com/office/powerpoint/2010/main" val="375079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 do evropského parlamentu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</a:t>
            </a:r>
            <a:r>
              <a:rPr lang="cs-CZ" dirty="0" smtClean="0"/>
              <a:t>onají se jednou za 5 let ve 27 členských zemích Evropské unie.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Občané ČR volí 22 z 754 </a:t>
            </a:r>
            <a:r>
              <a:rPr lang="cs-CZ" u="sng" dirty="0" smtClean="0"/>
              <a:t>europoslanců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6084168" y="2204864"/>
            <a:ext cx="2592288" cy="1224136"/>
          </a:xfrm>
          <a:prstGeom prst="wedgeRoundRectCallout">
            <a:avLst>
              <a:gd name="adj1" fmla="val -74814"/>
              <a:gd name="adj2" fmla="val -6134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Nejbližší následující volby proběhnou v roce 2014. </a:t>
            </a:r>
          </a:p>
        </p:txBody>
      </p:sp>
      <p:sp>
        <p:nvSpPr>
          <p:cNvPr id="5" name="Zaoblený obdélníkový popisek 4"/>
          <p:cNvSpPr/>
          <p:nvPr/>
        </p:nvSpPr>
        <p:spPr>
          <a:xfrm>
            <a:off x="2339752" y="2816932"/>
            <a:ext cx="2808312" cy="1019650"/>
          </a:xfrm>
          <a:prstGeom prst="wedgeRoundRectCallout">
            <a:avLst>
              <a:gd name="adj1" fmla="val 8068"/>
              <a:gd name="adj2" fmla="val -12520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Volební účast byla v ČR v posledních volbách pouze 28,2%. </a:t>
            </a:r>
          </a:p>
        </p:txBody>
      </p:sp>
      <p:sp>
        <p:nvSpPr>
          <p:cNvPr id="6" name="Zaoblený obdélníkový popisek 5"/>
          <p:cNvSpPr/>
          <p:nvPr/>
        </p:nvSpPr>
        <p:spPr>
          <a:xfrm>
            <a:off x="5148064" y="5090236"/>
            <a:ext cx="3816424" cy="1507116"/>
          </a:xfrm>
          <a:prstGeom prst="wedgeRoundRectCallout">
            <a:avLst>
              <a:gd name="adj1" fmla="val -101234"/>
              <a:gd name="adj2" fmla="val -6285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Počet europoslanců se odvíjí od velikosti země, ale voliči z menších států bývají zvýhodněni větší váhou svého hlasu. </a:t>
            </a:r>
          </a:p>
        </p:txBody>
      </p:sp>
    </p:spTree>
    <p:extLst>
      <p:ext uri="{BB962C8B-B14F-4D97-AF65-F5344CB8AC3E}">
        <p14:creationId xmlns:p14="http://schemas.microsoft.com/office/powerpoint/2010/main" val="182892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referendum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Referendum je ukázkou přímé demokracie.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ČR nemá dosud žádný obecný zákon o </a:t>
            </a:r>
            <a:r>
              <a:rPr lang="cs-CZ" u="sng" dirty="0" smtClean="0"/>
              <a:t>celostátním referendu</a:t>
            </a:r>
            <a:r>
              <a:rPr lang="cs-CZ" dirty="0" smtClean="0"/>
              <a:t>. Zatím proběhlo pouze jedno celostátní referendum – o přistoupení ČR k Evropské unii v roce 2003.</a:t>
            </a:r>
            <a:r>
              <a:rPr lang="cs-CZ" u="sng" dirty="0"/>
              <a:t> </a:t>
            </a:r>
            <a:endParaRPr lang="cs-CZ" u="sng" dirty="0" smtClean="0"/>
          </a:p>
          <a:p>
            <a:pPr marL="0" indent="0">
              <a:buNone/>
            </a:pPr>
            <a:endParaRPr lang="cs-CZ" u="sng" dirty="0" smtClean="0"/>
          </a:p>
          <a:p>
            <a:pPr marL="0" indent="0">
              <a:buNone/>
            </a:pPr>
            <a:r>
              <a:rPr lang="cs-CZ" u="sng" dirty="0" smtClean="0"/>
              <a:t>Místní </a:t>
            </a:r>
            <a:r>
              <a:rPr lang="cs-CZ" u="sng" dirty="0"/>
              <a:t>referenda</a:t>
            </a:r>
            <a:r>
              <a:rPr lang="cs-CZ" dirty="0"/>
              <a:t> </a:t>
            </a:r>
            <a:r>
              <a:rPr lang="cs-CZ" dirty="0" smtClean="0"/>
              <a:t>jsou vyhlašována vcelku </a:t>
            </a:r>
            <a:r>
              <a:rPr lang="cs-CZ" dirty="0"/>
              <a:t>běžně, ale jsou závazná, pouze dostaví-li se k urnám alespoň </a:t>
            </a:r>
            <a:r>
              <a:rPr lang="cs-CZ" dirty="0" smtClean="0"/>
              <a:t>35% </a:t>
            </a:r>
            <a:r>
              <a:rPr lang="cs-CZ" dirty="0"/>
              <a:t>voličů. 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4427984" y="2294519"/>
            <a:ext cx="3744416" cy="576064"/>
          </a:xfrm>
          <a:prstGeom prst="wedgeRoundRectCallout">
            <a:avLst>
              <a:gd name="adj1" fmla="val -23854"/>
              <a:gd name="adj2" fmla="val -12143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Zemí s velmi častým konáním referend je Švýcarsko.</a:t>
            </a:r>
          </a:p>
        </p:txBody>
      </p:sp>
    </p:spTree>
    <p:extLst>
      <p:ext uri="{BB962C8B-B14F-4D97-AF65-F5344CB8AC3E}">
        <p14:creationId xmlns:p14="http://schemas.microsoft.com/office/powerpoint/2010/main" val="424866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Volba prezidenta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7551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Volba prezidenta je formou přímé demokracie, dosud prezidenta volil Parlament ČR.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Volební období je 5 let.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První přímé volby proběhnou dvoukolovým většinovým systémem na začátku roku 2013.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45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KÖHLEROVÁ, Tereza a Marek MOUDRÝ. </a:t>
            </a:r>
            <a:r>
              <a:rPr lang="cs-CZ" i="1" dirty="0"/>
              <a:t>Občanský a společenskovědní základ: Politologie Člověk v mezinárodních společenstvích</a:t>
            </a:r>
            <a:r>
              <a:rPr lang="cs-CZ" dirty="0"/>
              <a:t>. Kralice na Hané: </a:t>
            </a:r>
            <a:r>
              <a:rPr lang="cs-CZ" dirty="0" err="1"/>
              <a:t>Computer</a:t>
            </a:r>
            <a:r>
              <a:rPr lang="cs-CZ" dirty="0"/>
              <a:t> Media, s.r.o. ISBN 978-80-7402-121-3.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DUFEK, Pavel. </a:t>
            </a:r>
            <a:r>
              <a:rPr lang="cs-CZ" i="1" dirty="0"/>
              <a:t>Společenské vědy pro střední školy</a:t>
            </a:r>
            <a:r>
              <a:rPr lang="cs-CZ" dirty="0"/>
              <a:t>. Vyd. 1. Brno: </a:t>
            </a:r>
            <a:r>
              <a:rPr lang="cs-CZ" dirty="0" err="1"/>
              <a:t>Didaktis</a:t>
            </a:r>
            <a:r>
              <a:rPr lang="cs-CZ" dirty="0"/>
              <a:t>, c2010, 87 s. ISBN 978-807-3581-527.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Volby.cz: Český statistický úřad</a:t>
            </a:r>
            <a:r>
              <a:rPr lang="cs-CZ" dirty="0"/>
              <a:t> [online]. 2012 [cit. 2012-10-21]. Dostupné z: http://www.volby.cz/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Volby. </a:t>
            </a:r>
            <a:r>
              <a:rPr lang="cs-CZ" i="1" dirty="0"/>
              <a:t>Ministerstvo vnitra České republiky: Informační servis</a:t>
            </a:r>
            <a:r>
              <a:rPr lang="cs-CZ" dirty="0"/>
              <a:t> [online]. 2012 [cit. 2012-10-21]. Dostupné z: http://www.mvcr.cz/volby.aspx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83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lnSpc>
                <a:spcPct val="200000"/>
              </a:lnSpc>
              <a:buNone/>
            </a:pPr>
            <a:r>
              <a:rPr lang="cs-CZ" dirty="0" smtClean="0"/>
              <a:t>Ve </a:t>
            </a:r>
            <a:r>
              <a:rPr lang="cs-CZ" dirty="0"/>
              <a:t>volbách </a:t>
            </a:r>
            <a:r>
              <a:rPr lang="cs-CZ" dirty="0" smtClean="0"/>
              <a:t>.............................. vybírají </a:t>
            </a:r>
            <a:r>
              <a:rPr lang="cs-CZ" dirty="0"/>
              <a:t>své politické </a:t>
            </a:r>
            <a:r>
              <a:rPr lang="cs-CZ" dirty="0" smtClean="0"/>
              <a:t>……………………………….., </a:t>
            </a:r>
            <a:r>
              <a:rPr lang="cs-CZ" dirty="0"/>
              <a:t>kteří reprezentují jejich </a:t>
            </a:r>
            <a:r>
              <a:rPr lang="cs-CZ" dirty="0" smtClean="0"/>
              <a:t>……………………………….. </a:t>
            </a:r>
            <a:r>
              <a:rPr lang="cs-CZ" sz="1600" dirty="0"/>
              <a:t>(Dufek, 2010)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16351" y="2309308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prstClr val="black"/>
                </a:solidFill>
              </a:rPr>
              <a:t>voliči </a:t>
            </a:r>
            <a:endParaRPr lang="cs-CZ" sz="3200" b="1" dirty="0">
              <a:solidFill>
                <a:prstClr val="black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19572" y="3284984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prstClr val="black"/>
                </a:solidFill>
              </a:rPr>
              <a:t>představitele</a:t>
            </a:r>
            <a:endParaRPr lang="cs-CZ" sz="3200" b="1" dirty="0">
              <a:solidFill>
                <a:prstClr val="black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043608" y="4293096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prstClr val="black"/>
                </a:solidFill>
              </a:rPr>
              <a:t>zájmy</a:t>
            </a:r>
            <a:endParaRPr lang="cs-CZ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7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se volí?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Volební právo v ČR je: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kontrolované	 	rovné</a:t>
            </a:r>
            <a:r>
              <a:rPr lang="cs-CZ" dirty="0"/>
              <a:t>	</a:t>
            </a:r>
            <a:r>
              <a:rPr lang="cs-CZ" dirty="0" smtClean="0"/>
              <a:t>	svobodné</a:t>
            </a:r>
          </a:p>
          <a:p>
            <a:pPr marL="0" indent="0">
              <a:buNone/>
            </a:pPr>
            <a:r>
              <a:rPr lang="cs-CZ" dirty="0" smtClean="0"/>
              <a:t>všeobecné </a:t>
            </a:r>
            <a:r>
              <a:rPr lang="cs-CZ" dirty="0"/>
              <a:t>	</a:t>
            </a:r>
            <a:r>
              <a:rPr lang="cs-CZ" dirty="0" smtClean="0"/>
              <a:t>	skupinové		neomezené</a:t>
            </a:r>
          </a:p>
          <a:p>
            <a:pPr marL="0" indent="0">
              <a:buNone/>
            </a:pPr>
            <a:r>
              <a:rPr lang="cs-CZ" dirty="0" smtClean="0"/>
              <a:t>přenositelné		tajné			volné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cxnSp>
        <p:nvCxnSpPr>
          <p:cNvPr id="5" name="Přímá spojnice 4"/>
          <p:cNvCxnSpPr/>
          <p:nvPr/>
        </p:nvCxnSpPr>
        <p:spPr>
          <a:xfrm>
            <a:off x="323528" y="3068960"/>
            <a:ext cx="2448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3528" y="4221088"/>
            <a:ext cx="2448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635896" y="3068960"/>
            <a:ext cx="2448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372200" y="3645024"/>
            <a:ext cx="2448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6372200" y="4221088"/>
            <a:ext cx="24482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57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voleb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To, jak budou volby probíhat, se řídí příslušnými zákony.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ČR probíhají volby zpravidla v pátek od 14 do 20 hodin a v sobotu od 8 do 14 hodin.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Volby vyhlašuje prezident republiky.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71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Volební lístky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u="sng" dirty="0" smtClean="0"/>
              <a:t>Volební lístky</a:t>
            </a:r>
            <a:r>
              <a:rPr lang="cs-CZ" dirty="0" smtClean="0"/>
              <a:t> obsahují seznam kandidátů na danou pozici. Ty obdrží každý oprávněný volič na adresu trvalého bydliště v předem stanoveném termínu.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Spolu s volebními lístky dostane volič i podrobné informace, jak a kdy se volí. V den voleb může volič požádat o nové lístky u své volební komise.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u="sng" dirty="0"/>
              <a:t>Volební komise</a:t>
            </a:r>
            <a:r>
              <a:rPr lang="cs-CZ" dirty="0"/>
              <a:t> se skládá z daného počtu lidí, jejichž úkolem je evidovat voliče, předat jim úřední </a:t>
            </a:r>
            <a:r>
              <a:rPr lang="cs-CZ" u="sng" dirty="0"/>
              <a:t>volební obálku</a:t>
            </a:r>
            <a:r>
              <a:rPr lang="cs-CZ" dirty="0"/>
              <a:t> a po skončení voleb sečíst hlasy. 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9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volební místnost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u="sng" dirty="0" smtClean="0"/>
              <a:t>Volební místnost</a:t>
            </a:r>
            <a:r>
              <a:rPr lang="cs-CZ" dirty="0" smtClean="0"/>
              <a:t> je pro každého občana dána místem jeho trvalého pobytu. Každý přísluší k nějakému </a:t>
            </a:r>
            <a:r>
              <a:rPr lang="cs-CZ" u="sng" dirty="0" smtClean="0"/>
              <a:t>volebnímu okrsku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u="sng" dirty="0" smtClean="0"/>
              <a:t>Volební plenta</a:t>
            </a:r>
            <a:r>
              <a:rPr lang="cs-CZ" dirty="0" smtClean="0"/>
              <a:t> je kryté místo určené pro úpravu volebního lístku a jeho vložení do obálky.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Volební schránka</a:t>
            </a:r>
            <a:r>
              <a:rPr lang="cs-CZ" dirty="0" smtClean="0"/>
              <a:t> je zapečetěna a otevírá se až po skončení voleb. </a:t>
            </a:r>
            <a:endParaRPr lang="cs-CZ" dirty="0"/>
          </a:p>
        </p:txBody>
      </p:sp>
      <p:sp>
        <p:nvSpPr>
          <p:cNvPr id="5" name="Zaoblený obdélníkový popisek 4"/>
          <p:cNvSpPr/>
          <p:nvPr/>
        </p:nvSpPr>
        <p:spPr>
          <a:xfrm>
            <a:off x="6012160" y="2420888"/>
            <a:ext cx="2880320" cy="1080119"/>
          </a:xfrm>
          <a:prstGeom prst="wedgeRoundRectCallout">
            <a:avLst>
              <a:gd name="adj1" fmla="val -76154"/>
              <a:gd name="adj2" fmla="val -409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prstClr val="black"/>
                </a:solidFill>
              </a:rPr>
              <a:t>Okrsky jsou vytvořeny tak, aby v každém bylo asi 1 000 voličů </a:t>
            </a:r>
          </a:p>
        </p:txBody>
      </p:sp>
    </p:spTree>
    <p:extLst>
      <p:ext uri="{BB962C8B-B14F-4D97-AF65-F5344CB8AC3E}">
        <p14:creationId xmlns:p14="http://schemas.microsoft.com/office/powerpoint/2010/main" val="426606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volby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554162"/>
            <a:ext cx="8884096" cy="50431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/>
              <a:t>kontrola totožnosti platným </a:t>
            </a:r>
            <a:r>
              <a:rPr lang="cs-CZ" dirty="0" smtClean="0"/>
              <a:t>OP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vhození </a:t>
            </a:r>
            <a:r>
              <a:rPr lang="cs-CZ" dirty="0"/>
              <a:t>hlasu do volební </a:t>
            </a:r>
            <a:r>
              <a:rPr lang="cs-CZ" dirty="0" smtClean="0"/>
              <a:t>schránky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/>
              <a:t>příchod do volební </a:t>
            </a:r>
            <a:r>
              <a:rPr lang="cs-CZ" dirty="0" smtClean="0"/>
              <a:t>místnosti</a:t>
            </a:r>
          </a:p>
          <a:p>
            <a:pPr marL="0" indent="0">
              <a:buNone/>
            </a:pPr>
            <a:r>
              <a:rPr lang="cs-CZ" dirty="0" smtClean="0"/>
              <a:t>	vložení lístku </a:t>
            </a:r>
            <a:r>
              <a:rPr lang="cs-CZ" dirty="0"/>
              <a:t>do volební obálky </a:t>
            </a:r>
            <a:r>
              <a:rPr lang="cs-CZ" dirty="0" smtClean="0"/>
              <a:t>za plentou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odchod </a:t>
            </a:r>
            <a:r>
              <a:rPr lang="cs-CZ" dirty="0"/>
              <a:t>z volební místnosti </a:t>
            </a:r>
          </a:p>
          <a:p>
            <a:pPr marL="0" indent="0">
              <a:buNone/>
            </a:pPr>
            <a:r>
              <a:rPr lang="cs-CZ" dirty="0" smtClean="0"/>
              <a:t>	zaevidování </a:t>
            </a:r>
            <a:r>
              <a:rPr lang="cs-CZ" dirty="0"/>
              <a:t>voliče ve volebním archu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předání volební obálky</a:t>
            </a:r>
          </a:p>
          <a:p>
            <a:pPr marL="0" indent="0">
              <a:buNone/>
            </a:pPr>
            <a:r>
              <a:rPr lang="cs-CZ" dirty="0" smtClean="0"/>
              <a:t>	úprava volebního lístku za plentou</a:t>
            </a:r>
          </a:p>
        </p:txBody>
      </p:sp>
      <p:sp>
        <p:nvSpPr>
          <p:cNvPr id="4" name="Obdélník 3"/>
          <p:cNvSpPr/>
          <p:nvPr/>
        </p:nvSpPr>
        <p:spPr>
          <a:xfrm>
            <a:off x="323528" y="1484784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23528" y="2085752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2708920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23528" y="3328065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24925" y="3933056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24925" y="4527069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23528" y="5085184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23528" y="5661248"/>
            <a:ext cx="504056" cy="50405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08879" y="146402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4925" y="20665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7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24925" y="270892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1</a:t>
            </a:r>
            <a:endParaRPr lang="cs-CZ" sz="2800" dirty="0">
              <a:solidFill>
                <a:prstClr val="black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4925" y="330043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09419" y="39245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324925" y="449943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324925" y="508518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324925" y="566680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2303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když …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dirty="0" smtClean="0"/>
              <a:t>se ze zdravotních důvodů se nemůžu dostavit do volební místnosti? 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514350" indent="-514350">
              <a:buAutoNum type="arabicParenR"/>
            </a:pPr>
            <a:r>
              <a:rPr lang="cs-CZ" dirty="0"/>
              <a:t>se chci zúčastnit voleb, ale </a:t>
            </a:r>
            <a:r>
              <a:rPr lang="cs-CZ" dirty="0" smtClean="0"/>
              <a:t>žiji trvale v zahraničí?</a:t>
            </a:r>
          </a:p>
          <a:p>
            <a:pPr marL="514350" indent="-514350">
              <a:buAutoNum type="arabicParenR"/>
            </a:pPr>
            <a:endParaRPr lang="cs-CZ" dirty="0" smtClean="0"/>
          </a:p>
          <a:p>
            <a:pPr marL="514350" indent="-514350">
              <a:buAutoNum type="arabicParenR"/>
            </a:pPr>
            <a:r>
              <a:rPr lang="cs-CZ" dirty="0" smtClean="0"/>
              <a:t>chci volit jinde, než ve svém volebním okrsku?</a:t>
            </a:r>
          </a:p>
        </p:txBody>
      </p:sp>
    </p:spTree>
    <p:extLst>
      <p:ext uri="{BB962C8B-B14F-4D97-AF65-F5344CB8AC3E}">
        <p14:creationId xmlns:p14="http://schemas.microsoft.com/office/powerpoint/2010/main" val="225273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Volič má právo odvolit doma, požádá-li si o to z vážných (zejména zdravotních) důvodů.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zahraničí probíhá volba na zastupitelských nebo konzulárních úřadech.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Kdo chce volit jinde, než ve svém volebním okrsku, může si požádat o volební průkaz, který ho opravňuje volit na jakémkoli volebním místě.</a:t>
            </a:r>
          </a:p>
        </p:txBody>
      </p:sp>
    </p:spTree>
    <p:extLst>
      <p:ext uri="{BB962C8B-B14F-4D97-AF65-F5344CB8AC3E}">
        <p14:creationId xmlns:p14="http://schemas.microsoft.com/office/powerpoint/2010/main" val="208007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916</Words>
  <Application>Microsoft Office PowerPoint</Application>
  <PresentationFormat>Předvádění na obrazovce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Cesta</vt:lpstr>
      <vt:lpstr>Volby v ČR</vt:lpstr>
      <vt:lpstr>Volby</vt:lpstr>
      <vt:lpstr>Jak se volí?</vt:lpstr>
      <vt:lpstr>průběh voleb</vt:lpstr>
      <vt:lpstr>Volební lístky</vt:lpstr>
      <vt:lpstr>volební místnost</vt:lpstr>
      <vt:lpstr>Průběh volby</vt:lpstr>
      <vt:lpstr>Co když … ?</vt:lpstr>
      <vt:lpstr>volby</vt:lpstr>
      <vt:lpstr>Volby do Poslanecké sněmovny</vt:lpstr>
      <vt:lpstr>Volby do senátu</vt:lpstr>
      <vt:lpstr>Volby do krajského zastupitelstva</vt:lpstr>
      <vt:lpstr>Volby do místních zastupitelstev</vt:lpstr>
      <vt:lpstr>Volby do evropského parlamentu</vt:lpstr>
      <vt:lpstr>referendum</vt:lpstr>
      <vt:lpstr>Volba prezidenta ČR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Volby v ČR</dc:title>
  <dc:creator>Jarca</dc:creator>
  <cp:lastModifiedBy>Jarca</cp:lastModifiedBy>
  <cp:revision>2</cp:revision>
  <dcterms:created xsi:type="dcterms:W3CDTF">2012-10-21T16:58:08Z</dcterms:created>
  <dcterms:modified xsi:type="dcterms:W3CDTF">2012-10-21T17:09:50Z</dcterms:modified>
</cp:coreProperties>
</file>