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55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889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917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7146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819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029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499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323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306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9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61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284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05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23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093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14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0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4A807F8-E5C9-4BBF-B3E1-4BE745662CE3}" type="datetimeFigureOut">
              <a:rPr lang="cs-CZ" smtClean="0"/>
              <a:t>30.07.2025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0963FAB-195F-40F2-9F9B-64ADD379E8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59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  <p:sldLayoutId id="2147483905" r:id="rId15"/>
    <p:sldLayoutId id="2147483906" r:id="rId16"/>
    <p:sldLayoutId id="214748390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47664" y="3284984"/>
            <a:ext cx="6048672" cy="1755626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dirty="0"/>
              <a:t>Projektování v rámci </a:t>
            </a:r>
            <a:br>
              <a:rPr lang="cs-CZ" dirty="0"/>
            </a:br>
            <a:br>
              <a:rPr lang="cs-CZ" dirty="0"/>
            </a:br>
            <a:r>
              <a:rPr lang="cs-CZ" dirty="0"/>
              <a:t>Výchovy demokratického </a:t>
            </a:r>
            <a:br>
              <a:rPr lang="cs-CZ" dirty="0"/>
            </a:br>
            <a:r>
              <a:rPr lang="cs-CZ" dirty="0"/>
              <a:t>občana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08831" y="5280846"/>
            <a:ext cx="7526338" cy="884457"/>
          </a:xfrm>
        </p:spPr>
        <p:txBody>
          <a:bodyPr>
            <a:normAutofit fontScale="25000" lnSpcReduction="20000"/>
          </a:bodyPr>
          <a:lstStyle/>
          <a:p>
            <a:endParaRPr lang="cs-CZ" b="1" dirty="0"/>
          </a:p>
          <a:p>
            <a:endParaRPr lang="cs-CZ" b="1" dirty="0"/>
          </a:p>
          <a:p>
            <a:r>
              <a:rPr lang="cs-CZ" sz="7200" b="1" dirty="0"/>
              <a:t>POSTUP A SPOLEČNÁ PRAVIDLA PŘI REALIZACI AKTIVIT</a:t>
            </a:r>
            <a:r>
              <a:rPr lang="cs-CZ" b="1" dirty="0"/>
              <a:t>: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0528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633" y="533400"/>
            <a:ext cx="6798734" cy="1303867"/>
          </a:xfrm>
        </p:spPr>
        <p:txBody>
          <a:bodyPr>
            <a:normAutofit fontScale="90000"/>
          </a:bodyPr>
          <a:lstStyle/>
          <a:p>
            <a:r>
              <a:rPr lang="cs-CZ" sz="4000" dirty="0">
                <a:solidFill>
                  <a:srgbClr val="212529"/>
                </a:solidFill>
                <a:ea typeface="Times New Roman"/>
              </a:rPr>
              <a:t>1. </a:t>
            </a:r>
            <a:r>
              <a:rPr lang="cs-CZ" sz="4000" b="1" dirty="0">
                <a:solidFill>
                  <a:srgbClr val="212529"/>
                </a:solidFill>
                <a:ea typeface="Times New Roman"/>
              </a:rPr>
              <a:t>POZITIVNÍ ATMOSFÉRA:</a:t>
            </a:r>
            <a:r>
              <a:rPr lang="cs-CZ" sz="4000" dirty="0">
                <a:solidFill>
                  <a:srgbClr val="212529"/>
                </a:solidFill>
                <a:ea typeface="Times New Roman"/>
              </a:rPr>
              <a:t> 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348880"/>
            <a:ext cx="8064896" cy="3975720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</a:rPr>
              <a:t>Žáci by měli být před začátkem aktivity uvolnění, měli by sedět neformálně v kruhu. </a:t>
            </a:r>
          </a:p>
          <a:p>
            <a:r>
              <a:rPr lang="cs-CZ" dirty="0">
                <a:latin typeface="+mj-lt"/>
                <a:ea typeface="Times New Roman"/>
              </a:rPr>
              <a:t>Atmosféra by měla být plná pohody a bezpečí.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5836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6747" y="515277"/>
            <a:ext cx="8229600" cy="1442424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rgbClr val="212529"/>
                </a:solidFill>
                <a:ea typeface="Times New Roman"/>
              </a:rPr>
              <a:t>2.</a:t>
            </a:r>
            <a:r>
              <a:rPr lang="cs-CZ" sz="4000" b="1" dirty="0">
                <a:solidFill>
                  <a:srgbClr val="212529"/>
                </a:solidFill>
                <a:ea typeface="Times New Roman"/>
              </a:rPr>
              <a:t> KAŽDÝ MŮŽE ŘÍCT SVŮJ NÁZOR:</a:t>
            </a:r>
            <a:r>
              <a:rPr lang="cs-CZ" sz="4000" dirty="0">
                <a:solidFill>
                  <a:srgbClr val="212529"/>
                </a:solidFill>
                <a:ea typeface="Times New Roman"/>
              </a:rPr>
              <a:t> 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348880"/>
            <a:ext cx="7992888" cy="3975720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</a:rPr>
              <a:t>Každý má svou pravdu a vidění světa, nemusíme mu je brát,     ale spíše tento pohled rozšiřovat o další názory.  </a:t>
            </a:r>
          </a:p>
          <a:p>
            <a:r>
              <a:rPr lang="cs-CZ" dirty="0">
                <a:latin typeface="+mj-lt"/>
                <a:ea typeface="Times New Roman"/>
              </a:rPr>
              <a:t>Učitel pokládá žákům otázky. </a:t>
            </a:r>
          </a:p>
          <a:p>
            <a:r>
              <a:rPr lang="cs-CZ" dirty="0">
                <a:latin typeface="+mj-lt"/>
                <a:ea typeface="Times New Roman"/>
              </a:rPr>
              <a:t>Učitel by se měl žáků vždy nejdříve ptát: „Co si myslíš ty, jak to cítíš?“ a vyhnout se pokud možno hodnocení žákovy odpovědi. Je přitom dobré „vhodit“ dotaz mezi žáky a až po vyjádření jejich názorů ho zarámovat do požadovaného kontextu, rozšířit jejich pohled o další informace</a:t>
            </a:r>
            <a:r>
              <a:rPr lang="cs-CZ" dirty="0">
                <a:latin typeface="Times New Roman"/>
                <a:ea typeface="Times New Roman"/>
              </a:rPr>
              <a:t>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22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6411" y="548680"/>
            <a:ext cx="8229600" cy="1368152"/>
          </a:xfrm>
        </p:spPr>
        <p:txBody>
          <a:bodyPr>
            <a:noAutofit/>
          </a:bodyPr>
          <a:lstStyle/>
          <a:p>
            <a:r>
              <a:rPr lang="cs-CZ" sz="4000" dirty="0">
                <a:solidFill>
                  <a:srgbClr val="212529"/>
                </a:solidFill>
                <a:ea typeface="Times New Roman"/>
              </a:rPr>
              <a:t>3. </a:t>
            </a:r>
            <a:r>
              <a:rPr lang="cs-CZ" sz="4000" b="1" dirty="0">
                <a:solidFill>
                  <a:srgbClr val="212529"/>
                </a:solidFill>
                <a:ea typeface="Times New Roman"/>
              </a:rPr>
              <a:t>ROZŠIŘOVÁNÍ POHLEDU ŽÁKŮ O DALŠÍ FAKTA: 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0983" y="2348880"/>
            <a:ext cx="6849329" cy="3528392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</a:rPr>
              <a:t>Pamatujte, že statistiky a fakta jsou dobrými nástroji ve snižování váhy předsudků. 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261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8477" y="53340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solidFill>
                  <a:srgbClr val="212529"/>
                </a:solidFill>
                <a:ea typeface="Times New Roman"/>
              </a:rPr>
              <a:t>4.</a:t>
            </a:r>
            <a:r>
              <a:rPr lang="cs-CZ" sz="4400" b="1" dirty="0">
                <a:solidFill>
                  <a:srgbClr val="212529"/>
                </a:solidFill>
                <a:ea typeface="Times New Roman"/>
              </a:rPr>
              <a:t> ŘEŠIT VŽDY JEN JEDNO VYBRANÉ TÉMA:</a:t>
            </a:r>
            <a:r>
              <a:rPr lang="cs-CZ" b="1" dirty="0">
                <a:solidFill>
                  <a:srgbClr val="212529"/>
                </a:solidFill>
                <a:latin typeface="Times New Roman"/>
                <a:ea typeface="Times New Roman"/>
              </a:rPr>
              <a:t> 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420888"/>
            <a:ext cx="8157592" cy="3903712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</a:rPr>
              <a:t>Měli byste se soustředit vždy pouze na jedno stěžejní téma                    a neodbíhat od něj.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349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33400"/>
            <a:ext cx="8229600" cy="1239416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solidFill>
                  <a:srgbClr val="212529"/>
                </a:solidFill>
                <a:ea typeface="Times New Roman"/>
                <a:cs typeface="Times New Roman"/>
              </a:rPr>
              <a:t>5. </a:t>
            </a:r>
            <a:r>
              <a:rPr lang="cs-CZ" sz="4400" b="1" dirty="0">
                <a:solidFill>
                  <a:srgbClr val="212529"/>
                </a:solidFill>
                <a:ea typeface="Times New Roman"/>
                <a:cs typeface="Times New Roman"/>
              </a:rPr>
              <a:t>SEBEREFLEXE:</a:t>
            </a:r>
            <a:r>
              <a:rPr lang="cs-CZ" dirty="0">
                <a:solidFill>
                  <a:srgbClr val="212529"/>
                </a:solidFill>
                <a:latin typeface="Times New Roman"/>
                <a:ea typeface="Times New Roman"/>
                <a:cs typeface="Times New Roman"/>
              </a:rPr>
              <a:t> </a:t>
            </a:r>
            <a:br>
              <a:rPr lang="cs-CZ" dirty="0">
                <a:ea typeface="Calibri"/>
                <a:cs typeface="Times New Roman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348880"/>
            <a:ext cx="8064896" cy="3975720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  <a:cs typeface="Times New Roman"/>
              </a:rPr>
              <a:t>Aby žáci pochopili smysl a přínos Výchovy demokratického občana, je potřeba si s nimi o daných tématech otevřeně pohovořit. </a:t>
            </a:r>
          </a:p>
          <a:p>
            <a:r>
              <a:rPr lang="cs-CZ" dirty="0">
                <a:latin typeface="+mj-lt"/>
                <a:ea typeface="Times New Roman"/>
                <a:cs typeface="Times New Roman"/>
              </a:rPr>
              <a:t>Například by měli vědět, proč je důležité chodit k volbám a volit, nebo jaký je rozdíl mezi různými formami vlády (jejich výhody i nevýhody), jaké jsou práva a povinnosti občanů apod. </a:t>
            </a:r>
          </a:p>
          <a:p>
            <a:r>
              <a:rPr lang="cs-CZ" dirty="0">
                <a:latin typeface="+mj-lt"/>
                <a:ea typeface="Times New Roman"/>
                <a:cs typeface="Times New Roman"/>
              </a:rPr>
              <a:t>Pokud žákům uvedeme konkrétní příklady, snadněji pak danou problematiku pochopí. </a:t>
            </a:r>
          </a:p>
        </p:txBody>
      </p:sp>
    </p:spTree>
    <p:extLst>
      <p:ext uri="{BB962C8B-B14F-4D97-AF65-F5344CB8AC3E}">
        <p14:creationId xmlns:p14="http://schemas.microsoft.com/office/powerpoint/2010/main" val="2669974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9811" y="620688"/>
            <a:ext cx="8229600" cy="708688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rgbClr val="212529"/>
                </a:solidFill>
                <a:ea typeface="Times New Roman"/>
              </a:rPr>
              <a:t>6. </a:t>
            </a:r>
            <a:r>
              <a:rPr lang="cs-CZ" sz="4000" b="1" dirty="0">
                <a:solidFill>
                  <a:srgbClr val="212529"/>
                </a:solidFill>
                <a:ea typeface="Times New Roman"/>
              </a:rPr>
              <a:t>PRŮBĚŽNÝ ZÁPIS: 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59" y="2420888"/>
            <a:ext cx="7992889" cy="4263752"/>
          </a:xfrm>
        </p:spPr>
        <p:txBody>
          <a:bodyPr>
            <a:normAutofit/>
          </a:bodyPr>
          <a:lstStyle/>
          <a:p>
            <a:r>
              <a:rPr lang="cs-CZ" dirty="0">
                <a:latin typeface="+mj-lt"/>
                <a:ea typeface="Times New Roman"/>
              </a:rPr>
              <a:t>Nápady a komentáře žáků učitel anebo některý žák průběžně zapisuje na velký papír či tabuli. </a:t>
            </a:r>
          </a:p>
          <a:p>
            <a:r>
              <a:rPr lang="cs-CZ" dirty="0">
                <a:latin typeface="+mj-lt"/>
                <a:ea typeface="Times New Roman"/>
              </a:rPr>
              <a:t>Je možné se potom k určité aktivitě vrátit a na konci hodiny zopakovat cíle a vyvodit konkrétní závěry. 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04423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ka">
  <a:themeElements>
    <a:clrScheme name="Organika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ka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k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518</TotalTime>
  <Words>301</Words>
  <Application>Microsoft Office PowerPoint</Application>
  <PresentationFormat>Předvádění na obrazovce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Times New Roman</vt:lpstr>
      <vt:lpstr>Organika</vt:lpstr>
      <vt:lpstr>  Projektování v rámci   Výchovy demokratického  občana</vt:lpstr>
      <vt:lpstr>1. POZITIVNÍ ATMOSFÉRA: </vt:lpstr>
      <vt:lpstr>2. KAŽDÝ MŮŽE ŘÍCT SVŮJ NÁZOR: </vt:lpstr>
      <vt:lpstr>3. ROZŠIŘOVÁNÍ POHLEDU ŽÁKŮ O DALŠÍ FAKTA: </vt:lpstr>
      <vt:lpstr>4. ŘEŠIT VŽDY JEN JEDNO VYBRANÉ TÉMA: </vt:lpstr>
      <vt:lpstr>5. SEBEREFLEXE:  </vt:lpstr>
      <vt:lpstr>6. PRŮBĚŽNÝ ZÁPIS: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Projektování v rámci Multikulturní výchovy</dc:title>
  <dc:creator>NB ACER 8</dc:creator>
  <cp:lastModifiedBy>Karolína Falcová</cp:lastModifiedBy>
  <cp:revision>13</cp:revision>
  <dcterms:created xsi:type="dcterms:W3CDTF">2022-10-05T20:39:10Z</dcterms:created>
  <dcterms:modified xsi:type="dcterms:W3CDTF">2025-07-30T17:12:48Z</dcterms:modified>
</cp:coreProperties>
</file>