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3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F8-E5C9-4BBF-B3E1-4BE745662CE3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6077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F8-E5C9-4BBF-B3E1-4BE745662CE3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2028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F8-E5C9-4BBF-B3E1-4BE745662CE3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1451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F8-E5C9-4BBF-B3E1-4BE745662CE3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80034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F8-E5C9-4BBF-B3E1-4BE745662CE3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6993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F8-E5C9-4BBF-B3E1-4BE745662CE3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325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F8-E5C9-4BBF-B3E1-4BE745662CE3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8339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F8-E5C9-4BBF-B3E1-4BE745662CE3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6209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F8-E5C9-4BBF-B3E1-4BE745662CE3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979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F8-E5C9-4BBF-B3E1-4BE745662CE3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27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F8-E5C9-4BBF-B3E1-4BE745662CE3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2626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F8-E5C9-4BBF-B3E1-4BE745662CE3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2923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F8-E5C9-4BBF-B3E1-4BE745662CE3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0337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E4A807F8-E5C9-4BBF-B3E1-4BE745662CE3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980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E4A807F8-E5C9-4BBF-B3E1-4BE745662CE3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1359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  <p:sldLayoutId id="2147483825" r:id="rId13"/>
    <p:sldLayoutId id="2147483826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755626"/>
          </a:xfrm>
        </p:spPr>
        <p:txBody>
          <a:bodyPr>
            <a:normAutofit fontScale="90000"/>
          </a:bodyPr>
          <a:lstStyle/>
          <a:p>
            <a:pPr algn="ctr"/>
            <a:br>
              <a:rPr lang="cs-CZ" dirty="0"/>
            </a:br>
            <a:br>
              <a:rPr lang="cs-CZ" dirty="0"/>
            </a:br>
            <a:r>
              <a:rPr lang="cs-CZ" dirty="0"/>
              <a:t>Projektování v rámci Multikulturní výchovy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08831" y="5280846"/>
            <a:ext cx="7526338" cy="884457"/>
          </a:xfrm>
        </p:spPr>
        <p:txBody>
          <a:bodyPr>
            <a:normAutofit fontScale="25000" lnSpcReduction="20000"/>
          </a:bodyPr>
          <a:lstStyle/>
          <a:p>
            <a:endParaRPr lang="cs-CZ" b="1" dirty="0"/>
          </a:p>
          <a:p>
            <a:endParaRPr lang="cs-CZ" b="1" dirty="0"/>
          </a:p>
          <a:p>
            <a:r>
              <a:rPr lang="cs-CZ" sz="7200" b="1" dirty="0"/>
              <a:t>POSTUP A SPOLEČNÁ PRAVIDLA PŘI REALIZACI AKTIVIT</a:t>
            </a:r>
            <a:r>
              <a:rPr lang="cs-CZ" b="1" dirty="0"/>
              <a:t>: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0528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tx1"/>
                </a:solidFill>
                <a:ea typeface="Times New Roman"/>
              </a:rPr>
              <a:t>1. </a:t>
            </a:r>
            <a:r>
              <a:rPr lang="cs-CZ" sz="4000" b="1" dirty="0">
                <a:solidFill>
                  <a:schemeClr val="tx1"/>
                </a:solidFill>
                <a:ea typeface="Times New Roman"/>
              </a:rPr>
              <a:t>POZITIVNÍ ATMOSFÉRA:</a:t>
            </a:r>
            <a:r>
              <a:rPr lang="cs-CZ" sz="4000" dirty="0">
                <a:solidFill>
                  <a:schemeClr val="tx1"/>
                </a:solidFill>
                <a:ea typeface="Times New Roman"/>
              </a:rPr>
              <a:t> </a:t>
            </a:r>
            <a:endParaRPr lang="cs-CZ" sz="40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+mj-lt"/>
                <a:ea typeface="Times New Roman"/>
              </a:rPr>
              <a:t>Žáci by měli být před začátkem aktivity uvolnění, měli by sedět neformálně v kruhu. </a:t>
            </a:r>
          </a:p>
          <a:p>
            <a:r>
              <a:rPr lang="cs-CZ" sz="2000" dirty="0">
                <a:latin typeface="+mj-lt"/>
                <a:ea typeface="Times New Roman"/>
              </a:rPr>
              <a:t>Atmosféra by měla být plná pohody a bezpečí.</a:t>
            </a:r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65836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2424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tx1"/>
                </a:solidFill>
                <a:ea typeface="Times New Roman"/>
              </a:rPr>
              <a:t>2.</a:t>
            </a:r>
            <a:r>
              <a:rPr lang="cs-CZ" sz="4000" b="1" dirty="0">
                <a:solidFill>
                  <a:schemeClr val="tx1"/>
                </a:solidFill>
                <a:ea typeface="Times New Roman"/>
              </a:rPr>
              <a:t> KAŽDÝ M</a:t>
            </a:r>
            <a:r>
              <a:rPr lang="cs-CZ" dirty="0">
                <a:solidFill>
                  <a:schemeClr val="tx1"/>
                </a:solidFill>
                <a:ea typeface="Times New Roman"/>
              </a:rPr>
              <a:t>Á PRÁVO</a:t>
            </a:r>
            <a:r>
              <a:rPr lang="cs-CZ" sz="4000" b="1" dirty="0">
                <a:solidFill>
                  <a:schemeClr val="tx1"/>
                </a:solidFill>
                <a:ea typeface="Times New Roman"/>
              </a:rPr>
              <a:t> ŘÍCT SVŮJ NÁZOR:</a:t>
            </a:r>
            <a:r>
              <a:rPr lang="cs-CZ" sz="4000" dirty="0">
                <a:solidFill>
                  <a:schemeClr val="tx1"/>
                </a:solidFill>
                <a:ea typeface="Times New Roman"/>
              </a:rPr>
              <a:t> </a:t>
            </a:r>
            <a:endParaRPr lang="cs-CZ" sz="40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+mj-lt"/>
                <a:ea typeface="Times New Roman"/>
              </a:rPr>
              <a:t>Každý má svou pravdu a vidění světa, nemusíme mu je brát, ale spíše tento pohled rozšiřovat o další názory.  </a:t>
            </a:r>
          </a:p>
          <a:p>
            <a:r>
              <a:rPr lang="cs-CZ" sz="2000" dirty="0">
                <a:latin typeface="+mj-lt"/>
                <a:ea typeface="Times New Roman"/>
              </a:rPr>
              <a:t>Učitel pokládá žákům otázky. </a:t>
            </a:r>
          </a:p>
          <a:p>
            <a:r>
              <a:rPr lang="cs-CZ" sz="2000" dirty="0">
                <a:latin typeface="+mj-lt"/>
                <a:ea typeface="Times New Roman"/>
              </a:rPr>
              <a:t>Učitel by se měl žáků vždy nejdříve ptát: „Co si myslíš ty, jak to cítíš?“ a vyhnout se pokud možno hodnocení žákovy odpovědi. Je přitom dobré „vhodit“ dotaz mezi žáky a až po vyjádření jejich názorů ho zarámovat do požadovaného kontextu, rozšířit jejich pohled o další informace</a:t>
            </a:r>
            <a:r>
              <a:rPr lang="cs-CZ" sz="2000" dirty="0">
                <a:latin typeface="Times New Roman"/>
                <a:ea typeface="Times New Roman"/>
              </a:rPr>
              <a:t>. 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55220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368152"/>
          </a:xfrm>
        </p:spPr>
        <p:txBody>
          <a:bodyPr>
            <a:noAutofit/>
          </a:bodyPr>
          <a:lstStyle/>
          <a:p>
            <a:r>
              <a:rPr lang="cs-CZ" sz="4000" dirty="0">
                <a:solidFill>
                  <a:schemeClr val="tx1"/>
                </a:solidFill>
                <a:ea typeface="Times New Roman"/>
              </a:rPr>
              <a:t>3. </a:t>
            </a:r>
            <a:r>
              <a:rPr lang="cs-CZ" sz="4000" b="1" dirty="0">
                <a:solidFill>
                  <a:schemeClr val="tx1"/>
                </a:solidFill>
                <a:ea typeface="Times New Roman"/>
              </a:rPr>
              <a:t>ROZŠIŘOVÁNÍ POHLEDU ŽÁKŮ O DALŠÍ FAKTA: </a:t>
            </a:r>
            <a:endParaRPr lang="cs-CZ" sz="4000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471664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+mj-lt"/>
                <a:ea typeface="Times New Roman"/>
              </a:rPr>
              <a:t>Mějte na paměti, že statistiky a fakta jsou dobrými prostředky     pro snižování váhy předsudků. </a:t>
            </a:r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6261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cs-CZ" sz="4400" dirty="0">
                <a:solidFill>
                  <a:schemeClr val="tx1"/>
                </a:solidFill>
                <a:ea typeface="Times New Roman"/>
              </a:rPr>
              <a:t>4.</a:t>
            </a:r>
            <a:r>
              <a:rPr lang="cs-CZ" sz="4400" b="1" dirty="0">
                <a:solidFill>
                  <a:schemeClr val="tx1"/>
                </a:solidFill>
                <a:ea typeface="Times New Roman"/>
              </a:rPr>
              <a:t> ŘEŠIT VŽDY JEN JEDNO ZVOLENÉ TÉMA:</a:t>
            </a:r>
            <a:r>
              <a:rPr lang="cs-CZ" b="1" dirty="0">
                <a:solidFill>
                  <a:schemeClr val="tx1"/>
                </a:solidFill>
                <a:latin typeface="Times New Roman"/>
                <a:ea typeface="Times New Roman"/>
              </a:rPr>
              <a:t> 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15680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+mj-lt"/>
                <a:ea typeface="Times New Roman"/>
              </a:rPr>
              <a:t>Při projektování je více než vhodné držet se jen jednoho zvoleného tématu a zbytečně od něj neodbíhat.</a:t>
            </a:r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03490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cs-CZ" sz="4400" dirty="0">
                <a:solidFill>
                  <a:schemeClr val="tx1"/>
                </a:solidFill>
                <a:ea typeface="Times New Roman"/>
                <a:cs typeface="Times New Roman"/>
              </a:rPr>
              <a:t>5. </a:t>
            </a:r>
            <a:r>
              <a:rPr lang="cs-CZ" sz="4400" b="1" dirty="0">
                <a:solidFill>
                  <a:schemeClr val="tx1"/>
                </a:solidFill>
                <a:ea typeface="Times New Roman"/>
                <a:cs typeface="Times New Roman"/>
              </a:rPr>
              <a:t>SEBEREFLEXE:</a:t>
            </a:r>
            <a:r>
              <a:rPr lang="cs-CZ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 </a:t>
            </a:r>
            <a:br>
              <a:rPr lang="cs-CZ" dirty="0">
                <a:ea typeface="Calibri"/>
                <a:cs typeface="Times New Roman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+mj-lt"/>
                <a:ea typeface="Times New Roman"/>
                <a:cs typeface="Times New Roman"/>
              </a:rPr>
              <a:t>Aby žáci pochopili smysl a přínos Multikulturní výchovy, je potřeba s nimi o konkrétních tématech otevřeně mluvit a pomoci jim tak snadněji danou problematiku pochopit. </a:t>
            </a:r>
          </a:p>
          <a:p>
            <a:r>
              <a:rPr lang="cs-CZ" sz="2000" dirty="0">
                <a:latin typeface="+mj-lt"/>
                <a:ea typeface="Times New Roman"/>
                <a:cs typeface="Times New Roman"/>
              </a:rPr>
              <a:t>Například by si měli uvědomit důležitost a význam vzdělávání, nebo jakým způsobem a za jakých podmínek probíhá výuka  u nás v ČR a jak v různých zemích tohoto světa.</a:t>
            </a:r>
          </a:p>
        </p:txBody>
      </p:sp>
    </p:spTree>
    <p:extLst>
      <p:ext uri="{BB962C8B-B14F-4D97-AF65-F5344CB8AC3E}">
        <p14:creationId xmlns:p14="http://schemas.microsoft.com/office/powerpoint/2010/main" val="2669974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tx1"/>
                </a:solidFill>
                <a:ea typeface="Times New Roman"/>
              </a:rPr>
              <a:t>6. </a:t>
            </a:r>
            <a:r>
              <a:rPr lang="cs-CZ" sz="4000" b="1" dirty="0">
                <a:solidFill>
                  <a:schemeClr val="tx1"/>
                </a:solidFill>
                <a:ea typeface="Times New Roman"/>
              </a:rPr>
              <a:t>PRŮBĚŽNÝ ZÁPIS: </a:t>
            </a:r>
            <a:endParaRPr lang="cs-CZ" sz="40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+mj-lt"/>
                <a:ea typeface="Times New Roman"/>
              </a:rPr>
              <a:t>Nápady a komentáře žáků učitel anebo vybraný žák průběžně zapisuje na velký papír. </a:t>
            </a:r>
          </a:p>
          <a:p>
            <a:r>
              <a:rPr lang="cs-CZ" sz="2000" dirty="0">
                <a:latin typeface="+mj-lt"/>
                <a:ea typeface="Times New Roman"/>
              </a:rPr>
              <a:t>Je možné se následně ke konkrétní aktivitě vrátit.</a:t>
            </a:r>
          </a:p>
          <a:p>
            <a:r>
              <a:rPr lang="cs-CZ" sz="2000" dirty="0">
                <a:latin typeface="+mj-lt"/>
                <a:ea typeface="Times New Roman"/>
              </a:rPr>
              <a:t>Na konci hodiny je vhodné zopakovat si stanovené cíle a </a:t>
            </a:r>
            <a:r>
              <a:rPr lang="cs-CZ" sz="2000">
                <a:latin typeface="+mj-lt"/>
                <a:ea typeface="Times New Roman"/>
              </a:rPr>
              <a:t>vyvodit patřičné </a:t>
            </a:r>
            <a:r>
              <a:rPr lang="cs-CZ" sz="2000" dirty="0">
                <a:latin typeface="+mj-lt"/>
                <a:ea typeface="Times New Roman"/>
              </a:rPr>
              <a:t>závěry. </a:t>
            </a:r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044231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Fialová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itáty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át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TM03457503[[fn=Citáty]]</Template>
  <TotalTime>503</TotalTime>
  <Words>294</Words>
  <Application>Microsoft Office PowerPoint</Application>
  <PresentationFormat>Předvádění na obrazovce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Calibri</vt:lpstr>
      <vt:lpstr>Century Gothic</vt:lpstr>
      <vt:lpstr>Times New Roman</vt:lpstr>
      <vt:lpstr>Wingdings 2</vt:lpstr>
      <vt:lpstr>Citáty</vt:lpstr>
      <vt:lpstr>  Projektování v rámci Multikulturní výchovy</vt:lpstr>
      <vt:lpstr>1. POZITIVNÍ ATMOSFÉRA: </vt:lpstr>
      <vt:lpstr>2. KAŽDÝ MÁ PRÁVO ŘÍCT SVŮJ NÁZOR: </vt:lpstr>
      <vt:lpstr>3. ROZŠIŘOVÁNÍ POHLEDU ŽÁKŮ O DALŠÍ FAKTA: </vt:lpstr>
      <vt:lpstr>4. ŘEŠIT VŽDY JEN JEDNO ZVOLENÉ TÉMA: </vt:lpstr>
      <vt:lpstr>5. SEBEREFLEXE:  </vt:lpstr>
      <vt:lpstr>6. PRŮBĚŽNÝ ZÁPIS: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Projektování v rámci Multikulturní výchovy</dc:title>
  <dc:creator>NB ACER 8</dc:creator>
  <cp:lastModifiedBy>Karolína Falcová</cp:lastModifiedBy>
  <cp:revision>13</cp:revision>
  <dcterms:created xsi:type="dcterms:W3CDTF">2022-10-05T20:39:10Z</dcterms:created>
  <dcterms:modified xsi:type="dcterms:W3CDTF">2024-09-30T20:52:30Z</dcterms:modified>
</cp:coreProperties>
</file>