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7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2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45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0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9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2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33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20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7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27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62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3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5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755626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Projektování v rámci Multikulturní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8831" y="5280846"/>
            <a:ext cx="7526338" cy="884457"/>
          </a:xfrm>
        </p:spPr>
        <p:txBody>
          <a:bodyPr>
            <a:normAutofit fontScale="25000" lnSpcReduction="20000"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sz="7200" b="1" dirty="0"/>
              <a:t>POSTUP A SPOLEČNÁ PRAVIDLA PŘI REALIZACI AKTIVIT</a:t>
            </a:r>
            <a:r>
              <a:rPr lang="cs-CZ" b="1" dirty="0"/>
              <a:t>: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52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ea typeface="Times New Roman"/>
              </a:rPr>
              <a:t>1. </a:t>
            </a:r>
            <a:r>
              <a:rPr lang="cs-CZ" sz="4000" b="1" dirty="0">
                <a:solidFill>
                  <a:schemeClr val="tx1"/>
                </a:solidFill>
                <a:ea typeface="Times New Roman"/>
              </a:rPr>
              <a:t>POZITIVNÍ ATMOSFÉRA:</a:t>
            </a:r>
            <a:r>
              <a:rPr lang="cs-CZ" sz="4000" dirty="0">
                <a:solidFill>
                  <a:schemeClr val="tx1"/>
                </a:solidFill>
                <a:ea typeface="Times New Roman"/>
              </a:rPr>
              <a:t> 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Žáci by měli být před začátkem aktivity uvolnění, měli by sedět neformálně v kruhu. </a:t>
            </a:r>
          </a:p>
          <a:p>
            <a:r>
              <a:rPr lang="cs-CZ" sz="2000" dirty="0">
                <a:latin typeface="+mj-lt"/>
                <a:ea typeface="Times New Roman"/>
              </a:rPr>
              <a:t>Atmosféra by měla být plná pohody a bezpečí.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3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ea typeface="Times New Roman"/>
              </a:rPr>
              <a:t>2.</a:t>
            </a:r>
            <a:r>
              <a:rPr lang="cs-CZ" sz="4000" b="1" dirty="0">
                <a:solidFill>
                  <a:schemeClr val="tx1"/>
                </a:solidFill>
                <a:ea typeface="Times New Roman"/>
              </a:rPr>
              <a:t> KAŽDÝ M</a:t>
            </a:r>
            <a:r>
              <a:rPr lang="cs-CZ" dirty="0">
                <a:solidFill>
                  <a:schemeClr val="tx1"/>
                </a:solidFill>
                <a:ea typeface="Times New Roman"/>
              </a:rPr>
              <a:t>Á PRÁVO</a:t>
            </a:r>
            <a:r>
              <a:rPr lang="cs-CZ" sz="4000" b="1" dirty="0">
                <a:solidFill>
                  <a:schemeClr val="tx1"/>
                </a:solidFill>
                <a:ea typeface="Times New Roman"/>
              </a:rPr>
              <a:t> ŘÍCT SVŮJ NÁZOR:</a:t>
            </a:r>
            <a:r>
              <a:rPr lang="cs-CZ" sz="4000" dirty="0">
                <a:solidFill>
                  <a:schemeClr val="tx1"/>
                </a:solidFill>
                <a:ea typeface="Times New Roman"/>
              </a:rPr>
              <a:t> 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Každý má svou pravdu a vidění světa, nemusíme mu je brát, ale spíše tento pohled rozšiřovat o další názory.  </a:t>
            </a:r>
          </a:p>
          <a:p>
            <a:r>
              <a:rPr lang="cs-CZ" sz="2000" dirty="0">
                <a:latin typeface="+mj-lt"/>
                <a:ea typeface="Times New Roman"/>
              </a:rPr>
              <a:t>Učitel pokládá žákům otázky. </a:t>
            </a:r>
          </a:p>
          <a:p>
            <a:r>
              <a:rPr lang="cs-CZ" sz="2000" dirty="0">
                <a:latin typeface="+mj-lt"/>
                <a:ea typeface="Times New Roman"/>
              </a:rPr>
              <a:t>Učitel by se měl žáků vždy nejdříve ptát: „Co si myslíš ty, jak to cítíš?“ a vyhnout se pokud možno hodnocení žákovy odpovědi. Je přitom dobré „vhodit“ dotaz mezi žáky a až po vyjádření jejich názorů ho zarámovat do požadovaného kontextu, rozšířit jejich pohled o další informace</a:t>
            </a:r>
            <a:r>
              <a:rPr lang="cs-CZ" sz="2000" dirty="0">
                <a:latin typeface="Times New Roman"/>
                <a:ea typeface="Times New Roman"/>
              </a:rPr>
              <a:t>. 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522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chemeClr val="tx1"/>
                </a:solidFill>
                <a:ea typeface="Times New Roman"/>
              </a:rPr>
              <a:t>3. </a:t>
            </a:r>
            <a:r>
              <a:rPr lang="cs-CZ" sz="4000" b="1" dirty="0">
                <a:solidFill>
                  <a:schemeClr val="tx1"/>
                </a:solidFill>
                <a:ea typeface="Times New Roman"/>
              </a:rPr>
              <a:t>ROZŠIŘOVÁNÍ POHLEDU ŽÁKŮ O DALŠÍ FAKTA: </a:t>
            </a:r>
            <a:endParaRPr lang="cs-CZ" sz="4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Mějte na paměti, že statistiky a fakta jsou dobrými prostředky     pro snižování váhy předsudků.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26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chemeClr val="tx1"/>
                </a:solidFill>
                <a:ea typeface="Times New Roman"/>
              </a:rPr>
              <a:t>4.</a:t>
            </a:r>
            <a:r>
              <a:rPr lang="cs-CZ" sz="4400" b="1" dirty="0">
                <a:solidFill>
                  <a:schemeClr val="tx1"/>
                </a:solidFill>
                <a:ea typeface="Times New Roman"/>
              </a:rPr>
              <a:t> ŘEŠIT VŽDY JEN JEDNO ZVOLENÉ TÉMA:</a:t>
            </a:r>
            <a:r>
              <a:rPr lang="cs-CZ" b="1" dirty="0">
                <a:solidFill>
                  <a:schemeClr val="tx1"/>
                </a:solidFill>
                <a:latin typeface="Times New Roman"/>
                <a:ea typeface="Times New Roman"/>
              </a:rPr>
              <a:t> 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Při projektování je více než vhodné držet se jen jednoho zvoleného tématu a zbytečně od něj neodbíhat.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49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chemeClr val="tx1"/>
                </a:solidFill>
                <a:ea typeface="Times New Roman"/>
                <a:cs typeface="Times New Roman"/>
              </a:rPr>
              <a:t>5. </a:t>
            </a:r>
            <a:r>
              <a:rPr lang="cs-CZ" sz="4400" b="1" dirty="0">
                <a:solidFill>
                  <a:schemeClr val="tx1"/>
                </a:solidFill>
                <a:ea typeface="Times New Roman"/>
                <a:cs typeface="Times New Roman"/>
              </a:rPr>
              <a:t>SEBEREFLEXE: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</a:t>
            </a:r>
            <a:br>
              <a:rPr lang="cs-CZ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Aby žáci pochopili smysl a přínos Multikulturní výchovy, je potřeba s nimi o konkrétních tématech otevřeně mluvit a pomoci jim tak snadněji danou problematiku pochopit. </a:t>
            </a:r>
          </a:p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Například by si měli uvědomit důležitost a význam vzdělávání, nebo jakým způsobem a za jakých podmínek probíhá výuka  u nás v ČR a jak v různých zemích tohoto světa.</a:t>
            </a:r>
          </a:p>
        </p:txBody>
      </p:sp>
    </p:spTree>
    <p:extLst>
      <p:ext uri="{BB962C8B-B14F-4D97-AF65-F5344CB8AC3E}">
        <p14:creationId xmlns:p14="http://schemas.microsoft.com/office/powerpoint/2010/main" val="266997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ea typeface="Times New Roman"/>
              </a:rPr>
              <a:t>6. </a:t>
            </a:r>
            <a:r>
              <a:rPr lang="cs-CZ" sz="4000" b="1" dirty="0">
                <a:solidFill>
                  <a:schemeClr val="tx1"/>
                </a:solidFill>
                <a:ea typeface="Times New Roman"/>
              </a:rPr>
              <a:t>PRŮBĚŽNÝ ZÁPIS: 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Nápady a komentáře žáků učitel anebo vybraný žák průběžně zapisuje na velký papír. </a:t>
            </a:r>
          </a:p>
          <a:p>
            <a:r>
              <a:rPr lang="cs-CZ" sz="2000" dirty="0">
                <a:latin typeface="+mj-lt"/>
                <a:ea typeface="Times New Roman"/>
              </a:rPr>
              <a:t>Je možné se následně ke konkrétní aktivitě vrátit.</a:t>
            </a:r>
          </a:p>
          <a:p>
            <a:r>
              <a:rPr lang="cs-CZ" sz="2000" dirty="0">
                <a:latin typeface="+mj-lt"/>
                <a:ea typeface="Times New Roman"/>
              </a:rPr>
              <a:t>Na konci hodiny je vhodné zopakovat si stanovené cíle a </a:t>
            </a:r>
            <a:r>
              <a:rPr lang="cs-CZ" sz="2000">
                <a:latin typeface="+mj-lt"/>
                <a:ea typeface="Times New Roman"/>
              </a:rPr>
              <a:t>vyvodit patřičné </a:t>
            </a:r>
            <a:r>
              <a:rPr lang="cs-CZ" sz="2000" dirty="0">
                <a:latin typeface="+mj-lt"/>
                <a:ea typeface="Times New Roman"/>
              </a:rPr>
              <a:t>závěry.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4423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503</TotalTime>
  <Words>294</Words>
  <Application>Microsoft Office PowerPoint</Application>
  <PresentationFormat>Předvádění na obrazovce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Times New Roman</vt:lpstr>
      <vt:lpstr>Wingdings 2</vt:lpstr>
      <vt:lpstr>Citáty</vt:lpstr>
      <vt:lpstr>  Projektování v rámci Multikulturní výchovy</vt:lpstr>
      <vt:lpstr>1. POZITIVNÍ ATMOSFÉRA: </vt:lpstr>
      <vt:lpstr>2. KAŽDÝ MÁ PRÁVO ŘÍCT SVŮJ NÁZOR: </vt:lpstr>
      <vt:lpstr>3. ROZŠIŘOVÁNÍ POHLEDU ŽÁKŮ O DALŠÍ FAKTA: </vt:lpstr>
      <vt:lpstr>4. ŘEŠIT VŽDY JEN JEDNO ZVOLENÉ TÉMA: </vt:lpstr>
      <vt:lpstr>5. SEBEREFLEXE:  </vt:lpstr>
      <vt:lpstr>6. PRŮBĚŽNÝ ZÁPIS: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v rámci Multikulturní výchovy</dc:title>
  <dc:creator>NB ACER 8</dc:creator>
  <cp:lastModifiedBy>Karolína Falcová</cp:lastModifiedBy>
  <cp:revision>13</cp:revision>
  <dcterms:created xsi:type="dcterms:W3CDTF">2022-10-05T20:39:10Z</dcterms:created>
  <dcterms:modified xsi:type="dcterms:W3CDTF">2024-09-30T20:52:30Z</dcterms:modified>
</cp:coreProperties>
</file>