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32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23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09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171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515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66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50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22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33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20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07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72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59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41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4A807F8-E5C9-4BBF-B3E1-4BE745662CE3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120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755626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dirty="0"/>
              <a:t>Projektování v rámci Mediální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8831" y="5280846"/>
            <a:ext cx="7526338" cy="884457"/>
          </a:xfrm>
        </p:spPr>
        <p:txBody>
          <a:bodyPr>
            <a:normAutofit fontScale="25000" lnSpcReduction="20000"/>
          </a:bodyPr>
          <a:lstStyle/>
          <a:p>
            <a:endParaRPr lang="cs-CZ" b="1" dirty="0"/>
          </a:p>
          <a:p>
            <a:endParaRPr lang="cs-CZ" b="1" dirty="0"/>
          </a:p>
          <a:p>
            <a:r>
              <a:rPr lang="cs-CZ" sz="7200" b="1" dirty="0"/>
              <a:t>POSTUP A SPOLEČNÁ PRAVIDLA PŘI REALIZACI AKTIVIT</a:t>
            </a:r>
            <a:r>
              <a:rPr lang="cs-CZ" b="1" dirty="0"/>
              <a:t>: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52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1. 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POZITIVNÍ ATMOSFÉRA:</a:t>
            </a:r>
            <a:r>
              <a:rPr lang="cs-CZ" sz="4000" dirty="0">
                <a:solidFill>
                  <a:srgbClr val="212529"/>
                </a:solidFill>
                <a:ea typeface="Times New Roman"/>
              </a:rPr>
              <a:t>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Žáci by měli být před začátkem aktivity uvolnění, měli by sedět neformálně v kruhu. Atmosféra by měla být plná pohody a bezpečí.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3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2.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 KAŽDÝ MŮŽE ŘÍCT SVŮJ NÁZOR:</a:t>
            </a:r>
            <a:r>
              <a:rPr lang="cs-CZ" sz="4000" dirty="0">
                <a:solidFill>
                  <a:srgbClr val="212529"/>
                </a:solidFill>
                <a:ea typeface="Times New Roman"/>
              </a:rPr>
              <a:t>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Každý má svou pravdu a vidění světa, nemusíme mu je brát, ale spíše tento pohled rozšiřovat o další názory.  Učitel pokládá žákům otázky. Učitel by se měl žáků vždy nejdříve ptát: „Co si myslíš ty, jak to cítíš?“ a vyhnout se pokud možno hodnocení žákovy odpovědi. Je přitom dobré „vhodit“ dotaz mezi žáky a až po vyjádření jejich názorů ho zarámovat do požadovaného kontextu, rozšířit jejich pohled o další informace</a:t>
            </a:r>
            <a:r>
              <a:rPr lang="cs-CZ" sz="2000" dirty="0">
                <a:latin typeface="Times New Roman"/>
                <a:ea typeface="Times New Roman"/>
              </a:rPr>
              <a:t>. 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5522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6815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3. 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ROZŠIŘOVÁNÍ POHLEDU ŽÁKŮ O DALŠÍ FAKTA: 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Statistiky a fakta jsou dobrými nástroji ve snižování váhy předsudků. 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26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212529"/>
                </a:solidFill>
                <a:ea typeface="Times New Roman"/>
              </a:rPr>
              <a:t>4.</a:t>
            </a:r>
            <a:r>
              <a:rPr lang="cs-CZ" sz="4400" b="1" dirty="0">
                <a:solidFill>
                  <a:srgbClr val="212529"/>
                </a:solidFill>
                <a:ea typeface="Times New Roman"/>
              </a:rPr>
              <a:t> ŘEŠIT VŽDY JEN JEDNO VYBRANÉ TÉMA:</a:t>
            </a:r>
            <a:r>
              <a:rPr lang="cs-CZ" b="1" dirty="0">
                <a:solidFill>
                  <a:srgbClr val="212529"/>
                </a:solidFill>
                <a:latin typeface="Times New Roman"/>
                <a:ea typeface="Times New Roman"/>
              </a:rPr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Je vhodné držet se jednoho tématu a neodbíhat.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49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212529"/>
                </a:solidFill>
                <a:ea typeface="Times New Roman"/>
                <a:cs typeface="Times New Roman"/>
              </a:rPr>
              <a:t>5. </a:t>
            </a:r>
            <a:r>
              <a:rPr lang="cs-CZ" sz="4400" b="1" dirty="0">
                <a:solidFill>
                  <a:srgbClr val="212529"/>
                </a:solidFill>
                <a:ea typeface="Times New Roman"/>
                <a:cs typeface="Times New Roman"/>
              </a:rPr>
              <a:t>SEBEREFLEXE:</a:t>
            </a:r>
            <a:r>
              <a:rPr lang="cs-CZ" dirty="0">
                <a:solidFill>
                  <a:srgbClr val="212529"/>
                </a:solidFill>
                <a:latin typeface="Times New Roman"/>
                <a:ea typeface="Times New Roman"/>
                <a:cs typeface="Times New Roman"/>
              </a:rPr>
              <a:t> </a:t>
            </a:r>
            <a:br>
              <a:rPr lang="cs-CZ" dirty="0"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Aby žáci pochopili smysl a přínos Mediální výchovy, je potřeba s nimi o daných tématech otevřeně hovořit. </a:t>
            </a:r>
          </a:p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Například by měli vědět, proč je důležité rozpoznat manipulativní vlivy reklamy, nebo proč nemáme věřit všemu, co vidíme či slyšíme v televizi a rádiu, anebo co si přečteme   v novinách nebo na internetu. Snadněji pak danou problematiku pochopí. </a:t>
            </a:r>
          </a:p>
        </p:txBody>
      </p:sp>
    </p:spTree>
    <p:extLst>
      <p:ext uri="{BB962C8B-B14F-4D97-AF65-F5344CB8AC3E}">
        <p14:creationId xmlns:p14="http://schemas.microsoft.com/office/powerpoint/2010/main" val="266997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6. 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PRŮBĚŽNÝ ZÁPIS: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Nápady a komentáře žáků učitel anebo některý žák průběžně zapisuje na velký papír. Je možné se potom k aktivitě vrátit a na konci hodiny zopakovat cíle a udělat závěry. 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4423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497</TotalTime>
  <Words>278</Words>
  <Application>Microsoft Office PowerPoint</Application>
  <PresentationFormat>Předvádění na obrazovce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Times New Roman</vt:lpstr>
      <vt:lpstr>Wingdings 2</vt:lpstr>
      <vt:lpstr>Citáty</vt:lpstr>
      <vt:lpstr>  Projektování v rámci Mediální výchovy</vt:lpstr>
      <vt:lpstr>1. POZITIVNÍ ATMOSFÉRA: </vt:lpstr>
      <vt:lpstr>2. KAŽDÝ MŮŽE ŘÍCT SVŮJ NÁZOR: </vt:lpstr>
      <vt:lpstr>3. ROZŠIŘOVÁNÍ POHLEDU ŽÁKŮ O DALŠÍ FAKTA: </vt:lpstr>
      <vt:lpstr>4. ŘEŠIT VŽDY JEN JEDNO VYBRANÉ TÉMA: </vt:lpstr>
      <vt:lpstr>5. SEBEREFLEXE:  </vt:lpstr>
      <vt:lpstr>6. PRŮBĚŽNÝ ZÁPIS: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v rámci Multikulturní výchovy</dc:title>
  <dc:creator>NB ACER 8</dc:creator>
  <cp:lastModifiedBy>Karolína Falcová</cp:lastModifiedBy>
  <cp:revision>7</cp:revision>
  <dcterms:created xsi:type="dcterms:W3CDTF">2022-10-05T20:39:10Z</dcterms:created>
  <dcterms:modified xsi:type="dcterms:W3CDTF">2024-04-07T19:16:05Z</dcterms:modified>
</cp:coreProperties>
</file>