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3" r:id="rId16"/>
    <p:sldId id="271" r:id="rId17"/>
    <p:sldId id="272" r:id="rId18"/>
    <p:sldId id="258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883C988-4192-4B1F-BD43-EADCAACAF88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8E646D9-BB39-4898-97EB-853FCB6F49E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cenzer.cz/vodni-dymky/" TargetMode="External"/><Relationship Id="rId3" Type="http://schemas.openxmlformats.org/officeDocument/2006/relationships/hyperlink" Target="https://cs.wikipedia.org/wiki/Vodn%C3%AD_d%C3%BDmka" TargetMode="External"/><Relationship Id="rId7" Type="http://schemas.openxmlformats.org/officeDocument/2006/relationships/hyperlink" Target="https://www.partykostym.cz/dymka-fajfka/" TargetMode="External"/><Relationship Id="rId2" Type="http://schemas.openxmlformats.org/officeDocument/2006/relationships/hyperlink" Target="https://cs.wikipedia.org/wiki/Kou%C5%99en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cigarety&amp;source=lnms&amp;tbm=isch&amp;sa=X&amp;ved=2ahUKEwitsMyg34D7AhXAXvEDHX5FAhMQ_AUoAXoECAEQAw&amp;biw=1536&amp;bih=754&amp;dpr=1.25" TargetMode="External"/><Relationship Id="rId5" Type="http://schemas.openxmlformats.org/officeDocument/2006/relationships/hyperlink" Target="https://www.koureni-zabiji.cz/proc-prestat/" TargetMode="External"/><Relationship Id="rId4" Type="http://schemas.openxmlformats.org/officeDocument/2006/relationships/hyperlink" Target="https://www.google.com/search?q=co+je+doutn%C3%ADk&amp;oq=&amp;aqs=chrome.2.69i59i450l8.555871048j0j15&amp;sourceid=chrome&amp;ie=UTF-https://www.bongyvodnice.cz/qg592/slukovky-sklenenky-slukovk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Mezinárodní nekuřácký den</a:t>
            </a:r>
          </a:p>
          <a:p>
            <a:r>
              <a:rPr lang="cs-CZ" dirty="0" smtClean="0"/>
              <a:t>17.11.2022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Kouření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7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Bong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/>
              <a:t>Bong</a:t>
            </a:r>
            <a:r>
              <a:rPr lang="cs-CZ" dirty="0"/>
              <a:t> je, jednoduše řečeno, </a:t>
            </a:r>
            <a:r>
              <a:rPr lang="cs-CZ" dirty="0" smtClean="0"/>
              <a:t>malá vodní </a:t>
            </a:r>
            <a:r>
              <a:rPr lang="cs-CZ" dirty="0"/>
              <a:t>dýmka. Běžně jej využívají kuřáci </a:t>
            </a:r>
            <a:r>
              <a:rPr lang="cs-CZ" dirty="0" smtClean="0"/>
              <a:t>bylin.</a:t>
            </a:r>
          </a:p>
          <a:p>
            <a:r>
              <a:rPr lang="cs-CZ" dirty="0" smtClean="0"/>
              <a:t>I tento typ kouření vede k nemocem z kouření!!!!!!! 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nekuřácký den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452126" cy="25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42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Joint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dirty="0"/>
              <a:t>Joint či také slangově špek, mrkev, peříčko.</a:t>
            </a:r>
          </a:p>
          <a:p>
            <a:r>
              <a:rPr lang="cs-CZ" dirty="0"/>
              <a:t>Do cigaretového papírku s filtrem se zabalí marihuana a následně kouří.</a:t>
            </a:r>
          </a:p>
          <a:p>
            <a:r>
              <a:rPr lang="cs-CZ" dirty="0"/>
              <a:t>Tento typ kouření přináší nejen obvyklé potíže kuřáků, navíc vzniká silná závislost se změnami nálad.!!!!!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nekuřácký den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17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800" dirty="0"/>
              <a:t>Co s tělem udělá kouření?</a:t>
            </a:r>
          </a:p>
          <a:p>
            <a:r>
              <a:rPr lang="cs-CZ" dirty="0"/>
              <a:t>Každá vykouřená </a:t>
            </a:r>
            <a:r>
              <a:rPr lang="cs-CZ" b="1" dirty="0"/>
              <a:t>cigareta</a:t>
            </a:r>
            <a:r>
              <a:rPr lang="cs-CZ" dirty="0"/>
              <a:t> zvyšuje riziko nádorového onemocnění. Čím dříve člověk začne, tím vyšší je riziko. </a:t>
            </a:r>
            <a:endParaRPr lang="cs-CZ" dirty="0" smtClean="0"/>
          </a:p>
          <a:p>
            <a:r>
              <a:rPr lang="cs-CZ" dirty="0" smtClean="0"/>
              <a:t>Člověk se stává závislým na tabáku.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Nejvážnější zdravotní rizika kouření</a:t>
            </a:r>
          </a:p>
          <a:p>
            <a:r>
              <a:rPr lang="cs-CZ" dirty="0"/>
              <a:t>Rakovina – plic, jícnu, hrtanu, ledvin, močového měchýře, slinivky a dalších orgánů.</a:t>
            </a:r>
          </a:p>
          <a:p>
            <a:r>
              <a:rPr lang="cs-CZ" dirty="0"/>
              <a:t>Onemocnění srdce a cév – infarkt, mozková mrtvice, ischemie dolních končetin, arytmie (porucha srdečního rytmu).</a:t>
            </a:r>
          </a:p>
          <a:p>
            <a:r>
              <a:rPr lang="cs-CZ" dirty="0"/>
              <a:t>Nemoci plic – chronická obstrukční plicní nemoc </a:t>
            </a:r>
            <a:endParaRPr lang="cs-CZ" dirty="0" smtClean="0"/>
          </a:p>
          <a:p>
            <a:r>
              <a:rPr lang="cs-CZ" dirty="0" smtClean="0"/>
              <a:t>Cukrovka </a:t>
            </a:r>
            <a:r>
              <a:rPr lang="cs-CZ" dirty="0"/>
              <a:t>(diabetes </a:t>
            </a:r>
            <a:r>
              <a:rPr lang="cs-CZ" dirty="0" err="1"/>
              <a:t>mellitus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Dopady kouření na lidské zdraví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622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Plíce nekuřáka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Plíce kuřáka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Dopady kouření na lidské zdraví</a:t>
            </a:r>
            <a:endParaRPr lang="cs-CZ" dirty="0"/>
          </a:p>
        </p:txBody>
      </p:sp>
      <p:pic>
        <p:nvPicPr>
          <p:cNvPr id="1026" name="Picture 2" descr="Co se děje v těle, když člověk přestane kouřit | Hospodářské noviny (HN.cz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559551" cy="42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9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Kuřácký </a:t>
            </a:r>
            <a:r>
              <a:rPr lang="cs-CZ" dirty="0" smtClean="0"/>
              <a:t>kašel</a:t>
            </a:r>
          </a:p>
          <a:p>
            <a:r>
              <a:rPr lang="cs-CZ" dirty="0" smtClean="0"/>
              <a:t>Klikni na ikonku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Rakovina plic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Dopady kouření na lidské zdraví</a:t>
            </a:r>
            <a:endParaRPr lang="cs-CZ" dirty="0"/>
          </a:p>
        </p:txBody>
      </p:sp>
      <p:pic>
        <p:nvPicPr>
          <p:cNvPr id="2050" name="Picture 2" descr="Rakovina plic: Unikátní očkování! Už se zkouší i v Česku... | Ahaonline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3601194" cy="309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ašel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23212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Co </a:t>
            </a:r>
            <a:r>
              <a:rPr lang="cs-CZ" b="1" dirty="0"/>
              <a:t>je pasivní kouření?</a:t>
            </a:r>
          </a:p>
          <a:p>
            <a:r>
              <a:rPr lang="cs-CZ" dirty="0"/>
              <a:t>Vdechování kouře z cigaret či </a:t>
            </a:r>
            <a:r>
              <a:rPr lang="cs-CZ" dirty="0" smtClean="0"/>
              <a:t>jiných </a:t>
            </a:r>
            <a:r>
              <a:rPr lang="cs-CZ" dirty="0"/>
              <a:t>tabákových výrobků jinak než jejich kouřením.</a:t>
            </a:r>
          </a:p>
          <a:p>
            <a:r>
              <a:rPr lang="cs-CZ" b="1" dirty="0" smtClean="0"/>
              <a:t>Proč </a:t>
            </a:r>
            <a:r>
              <a:rPr lang="cs-CZ" b="1" dirty="0"/>
              <a:t>je pasivní kouření nebezpečné</a:t>
            </a:r>
            <a:r>
              <a:rPr lang="cs-CZ" b="1" dirty="0" smtClean="0"/>
              <a:t>?</a:t>
            </a:r>
          </a:p>
          <a:p>
            <a:r>
              <a:rPr lang="cs-CZ" dirty="0" smtClean="0"/>
              <a:t> </a:t>
            </a:r>
            <a:r>
              <a:rPr lang="cs-CZ" dirty="0"/>
              <a:t>K poškození zdraví </a:t>
            </a:r>
            <a:r>
              <a:rPr lang="cs-CZ" dirty="0" smtClean="0"/>
              <a:t>stačí </a:t>
            </a:r>
            <a:r>
              <a:rPr lang="cs-CZ" dirty="0"/>
              <a:t>i jen malá dávka a jen po krátkou dobu. Nejde přitom jen </a:t>
            </a:r>
            <a:r>
              <a:rPr lang="cs-CZ" dirty="0" smtClean="0"/>
              <a:t>o viditelnou </a:t>
            </a:r>
            <a:r>
              <a:rPr lang="cs-CZ" dirty="0"/>
              <a:t>část kouře, ale zdraví škodí i plyny, které v prostředí nevidíme. Kouření nepoškozuje jen ty, kdo kouří ale i ty kolem nich. Pasivní kouření způsobuje vážné nemoci: rakovinu plic, onemocnění srdce, nemoci dýchacích cest, a to jak u dospělých, tak u dětí. Řadu nemocí také zhoršuje, například astma nebo chronickou bronchitidu.</a:t>
            </a:r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Neexistuje </a:t>
            </a:r>
            <a:r>
              <a:rPr lang="cs-CZ" b="1" dirty="0"/>
              <a:t>bezpečná dávka tabákového kouře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Kromě </a:t>
            </a:r>
            <a:r>
              <a:rPr lang="cs-CZ" dirty="0"/>
              <a:t>toho vyvolává záněty dýchacích cest, očí, dýchací potíže, bolesti hlavy, nevolnost.</a:t>
            </a:r>
          </a:p>
          <a:p>
            <a:r>
              <a:rPr lang="cs-CZ" b="1" dirty="0"/>
              <a:t>Vysoké riziko pro děti</a:t>
            </a:r>
          </a:p>
          <a:p>
            <a:r>
              <a:rPr lang="cs-CZ" dirty="0"/>
              <a:t>Děti jsou ještě citlivější než dospělí na vlivy pasivního kouření - jejich organizmus není vyvinutý. Jsou také proti pasivnímu kouření bezbrannější.</a:t>
            </a:r>
          </a:p>
          <a:p>
            <a:r>
              <a:rPr lang="cs-CZ" dirty="0"/>
              <a:t>Vliv pasivního kouření je prokazatelný už na plodu - poškozuje jej jak kouření těhotné ženy, tak kouření v jejím okolí. Zvyšuje se tak riziko předčasného porodu, nevyvinutí orgánů nebo syndromu </a:t>
            </a:r>
            <a:r>
              <a:rPr lang="cs-CZ" dirty="0" smtClean="0"/>
              <a:t>náhlého </a:t>
            </a:r>
            <a:r>
              <a:rPr lang="cs-CZ" dirty="0"/>
              <a:t>úmrtí dítěte.</a:t>
            </a:r>
          </a:p>
          <a:p>
            <a:r>
              <a:rPr lang="cs-CZ" dirty="0"/>
              <a:t>Vystavení pasivnímu kouření v dětství také znamená vyšší riziko vážných onemocnění v dospělosti. Děti vystavené pasivnímu kouření mají častější záněty středního ucha a "voskové ucho" a častější infekce, včetně infekcí dýchacích cest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PASIVNÍ KOUŘENÍ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8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242594"/>
          </a:xfrm>
        </p:spPr>
        <p:txBody>
          <a:bodyPr/>
          <a:lstStyle/>
          <a:p>
            <a:r>
              <a:rPr lang="cs-CZ" dirty="0" smtClean="0"/>
              <a:t>Zdravé je nekouřit !!!!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NORMÁLNÍ JE NEKOUŘIT!!!!!! </a:t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Kouření zabíjí !!!!!!!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53000"/>
            <a:ext cx="3528392" cy="197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14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94322"/>
          </a:xfrm>
        </p:spPr>
        <p:txBody>
          <a:bodyPr/>
          <a:lstStyle/>
          <a:p>
            <a:r>
              <a:rPr lang="cs-CZ" dirty="0" smtClean="0"/>
              <a:t>Kam se obrátit, když se člověk rozhodne přestat kouřit?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296733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Zavolejte </a:t>
            </a:r>
            <a:r>
              <a:rPr lang="cs-CZ" dirty="0" smtClean="0"/>
              <a:t>bezplatně</a:t>
            </a:r>
          </a:p>
          <a:p>
            <a:r>
              <a:rPr lang="cs-CZ" sz="4400" dirty="0" smtClean="0"/>
              <a:t>800 </a:t>
            </a:r>
            <a:r>
              <a:rPr lang="cs-CZ" sz="4400" dirty="0"/>
              <a:t>350 </a:t>
            </a:r>
            <a:r>
              <a:rPr lang="cs-CZ" sz="4400" dirty="0" smtClean="0"/>
              <a:t>000</a:t>
            </a:r>
          </a:p>
          <a:p>
            <a:r>
              <a:rPr lang="cs-CZ" dirty="0" smtClean="0"/>
              <a:t>po–pá </a:t>
            </a:r>
            <a:r>
              <a:rPr lang="cs-CZ" dirty="0"/>
              <a:t>10–18 hod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4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1000" dirty="0">
                <a:hlinkClick r:id="rId2"/>
              </a:rPr>
              <a:t>https://</a:t>
            </a:r>
            <a:r>
              <a:rPr lang="cs-CZ" sz="1000" dirty="0" smtClean="0">
                <a:hlinkClick r:id="rId2"/>
              </a:rPr>
              <a:t>cs.wikipedia.org/wiki/Kou%C5%99en%C3%AD</a:t>
            </a:r>
            <a:endParaRPr lang="cs-CZ" sz="1000" dirty="0" smtClean="0"/>
          </a:p>
          <a:p>
            <a:r>
              <a:rPr lang="cs-CZ" sz="1000" dirty="0">
                <a:hlinkClick r:id="rId3"/>
              </a:rPr>
              <a:t>https://</a:t>
            </a:r>
            <a:r>
              <a:rPr lang="cs-CZ" sz="1000" dirty="0" smtClean="0">
                <a:hlinkClick r:id="rId3"/>
              </a:rPr>
              <a:t>cs.wikipedia.org/wiki/Vodn%C3%AD_d%C3%BDmka</a:t>
            </a:r>
            <a:endParaRPr lang="cs-CZ" sz="1000" dirty="0" smtClean="0"/>
          </a:p>
          <a:p>
            <a:r>
              <a:rPr lang="cs-CZ" sz="1000" dirty="0" smtClean="0">
                <a:hlinkClick r:id="rId4"/>
              </a:rPr>
              <a:t>https</a:t>
            </a:r>
            <a:r>
              <a:rPr lang="cs-CZ" sz="1000" dirty="0">
                <a:hlinkClick r:id="rId4"/>
              </a:rPr>
              <a:t>://www.google.com/search?q=co+je+doutn%C3%ADk&amp;oq=&amp;</a:t>
            </a:r>
            <a:r>
              <a:rPr lang="cs-CZ" sz="1000" dirty="0" smtClean="0">
                <a:hlinkClick r:id="rId4"/>
              </a:rPr>
              <a:t>aqs=chrome.2.69i59i450l8.555871048j0j15&amp;sourceid=chrome&amp;ie=UTF-8 https</a:t>
            </a:r>
            <a:r>
              <a:rPr lang="cs-CZ" sz="1000" dirty="0">
                <a:hlinkClick r:id="rId4"/>
              </a:rPr>
              <a:t>://</a:t>
            </a:r>
            <a:r>
              <a:rPr lang="cs-CZ" sz="1000" dirty="0" smtClean="0">
                <a:hlinkClick r:id="rId4"/>
              </a:rPr>
              <a:t>www.bongyvodnice.cz/qg592/slukovky-sklenenky-slukovka</a:t>
            </a:r>
            <a:endParaRPr lang="cs-CZ" sz="1000" dirty="0" smtClean="0"/>
          </a:p>
          <a:p>
            <a:r>
              <a:rPr lang="cs-CZ" sz="1000" dirty="0" smtClean="0">
                <a:hlinkClick r:id="rId5"/>
              </a:rPr>
              <a:t>https</a:t>
            </a:r>
            <a:r>
              <a:rPr lang="cs-CZ" sz="1000" dirty="0">
                <a:hlinkClick r:id="rId5"/>
              </a:rPr>
              <a:t>://www.koureni-zabiji.cz/proc-prestat</a:t>
            </a:r>
            <a:r>
              <a:rPr lang="cs-CZ" sz="1000" dirty="0" smtClean="0">
                <a:hlinkClick r:id="rId5"/>
              </a:rPr>
              <a:t>/</a:t>
            </a:r>
            <a:endParaRPr lang="cs-CZ" sz="1000" dirty="0" smtClean="0"/>
          </a:p>
          <a:p>
            <a:r>
              <a:rPr lang="cs-CZ" sz="1000" dirty="0">
                <a:hlinkClick r:id="rId6"/>
              </a:rPr>
              <a:t>https://</a:t>
            </a:r>
            <a:r>
              <a:rPr lang="cs-CZ" sz="1000" dirty="0" smtClean="0">
                <a:hlinkClick r:id="rId6"/>
              </a:rPr>
              <a:t>www.google.com/search?q=cigarety&amp;source=lnms&amp;tbm=isch&amp;sa=X&amp;ved=2ahUKEwitsMyg34D7AhXAXvEDHX5FAhMQ_AUoAXoECAEQAw&amp;biw=1536&amp;bih=754&amp;dpr=1.25</a:t>
            </a:r>
            <a:endParaRPr lang="cs-CZ" sz="1000" dirty="0" smtClean="0"/>
          </a:p>
          <a:p>
            <a:r>
              <a:rPr lang="cs-CZ" sz="1000" dirty="0">
                <a:hlinkClick r:id="rId7"/>
              </a:rPr>
              <a:t>https://</a:t>
            </a:r>
            <a:r>
              <a:rPr lang="cs-CZ" sz="1000" dirty="0" smtClean="0">
                <a:hlinkClick r:id="rId7"/>
              </a:rPr>
              <a:t>www.partykostym.cz/dymka-fajfka/</a:t>
            </a:r>
          </a:p>
          <a:p>
            <a:r>
              <a:rPr lang="cs-CZ" sz="1000" dirty="0" smtClean="0">
                <a:hlinkClick r:id="rId8"/>
              </a:rPr>
              <a:t>https</a:t>
            </a:r>
            <a:r>
              <a:rPr lang="cs-CZ" sz="1000" dirty="0">
                <a:hlinkClick r:id="rId8"/>
              </a:rPr>
              <a:t>://</a:t>
            </a:r>
            <a:r>
              <a:rPr lang="cs-CZ" sz="1000" dirty="0" smtClean="0">
                <a:hlinkClick r:id="rId8"/>
              </a:rPr>
              <a:t>www.recenzer.cz/vodni-dymky</a:t>
            </a:r>
          </a:p>
          <a:p>
            <a:r>
              <a:rPr lang="cs-CZ" sz="1000" dirty="0" smtClean="0">
                <a:hlinkClick r:id="rId8"/>
              </a:rPr>
              <a:t>/</a:t>
            </a:r>
            <a:r>
              <a:rPr lang="cs-CZ" sz="1000" dirty="0"/>
              <a:t>https://</a:t>
            </a:r>
            <a:r>
              <a:rPr lang="cs-CZ" sz="1000" dirty="0" smtClean="0"/>
              <a:t>www.stoplusjednicka.cz/tajemstvi-doutniku-tabakova-alchymie-v-male-trubicce-0</a:t>
            </a:r>
          </a:p>
          <a:p>
            <a:r>
              <a:rPr lang="cs-CZ" sz="1000" dirty="0" smtClean="0"/>
              <a:t>https</a:t>
            </a:r>
            <a:r>
              <a:rPr lang="cs-CZ" sz="1000" dirty="0"/>
              <a:t>://www.vseprokoureni.cz/x10312/slukovka-sklenena-dreamliner-rainbow-12cm</a:t>
            </a:r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19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522514"/>
          </a:xfrm>
        </p:spPr>
        <p:txBody>
          <a:bodyPr/>
          <a:lstStyle/>
          <a:p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>Děkuji za pozornost Pavla </a:t>
            </a:r>
            <a:r>
              <a:rPr lang="cs-CZ" sz="1200" dirty="0" err="1" smtClean="0"/>
              <a:t>Margoldová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/>
          </a:p>
        </p:txBody>
      </p:sp>
      <p:sp>
        <p:nvSpPr>
          <p:cNvPr id="2" name="Slunce 1"/>
          <p:cNvSpPr/>
          <p:nvPr/>
        </p:nvSpPr>
        <p:spPr>
          <a:xfrm>
            <a:off x="6660232" y="90872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4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     Mezinárodní nekuřácký den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Mezinárodní nekuřácký den se slaví vždy třetí čtvrtek v listopadu. V letošním roce připadá na 17.11.2022. V tento den se po celém světě konají rozličné akce, které upozorňují na ŠKODLIVOST KOUŘENÍ V JAKÉKOLIV PODOBĚ.</a:t>
            </a:r>
          </a:p>
          <a:p>
            <a:r>
              <a:rPr lang="cs-CZ" dirty="0" smtClean="0"/>
              <a:t>Tato prezentace je stručným přehledem typů kouření – abychom si uvědomili, že jakékoliv  kouření je ŠKODLIVÉ.</a:t>
            </a:r>
          </a:p>
          <a:p>
            <a:r>
              <a:rPr lang="cs-CZ" dirty="0" smtClean="0"/>
              <a:t>Druhá polovina prezentace ukazuje dopady kouření na lidské zdraví.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     Mezinárodní nekuřácký den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Co je kouření?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475656" y="2132856"/>
            <a:ext cx="554461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spc="30" dirty="0"/>
              <a:t>Kouření je činnost, při které je skrze spalování nějaké látky, nejčastěji tabáku nebo marihuany, uvolňován a následně vdechován či ochutnáván její kouř obsahující pevné částice. Tabák může být kouřen v cigaretách, existují ale i jiné způsoby, mezi které patří např. kouření dýmky, doutníku či vodní dýmky.</a:t>
            </a:r>
          </a:p>
        </p:txBody>
      </p:sp>
    </p:spTree>
    <p:extLst>
      <p:ext uri="{BB962C8B-B14F-4D97-AF65-F5344CB8AC3E}">
        <p14:creationId xmlns:p14="http://schemas.microsoft.com/office/powerpoint/2010/main" val="2801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Cigarety</a:t>
            </a:r>
          </a:p>
          <a:p>
            <a:r>
              <a:rPr lang="cs-CZ" dirty="0" smtClean="0"/>
              <a:t>Dýmky</a:t>
            </a:r>
          </a:p>
          <a:p>
            <a:r>
              <a:rPr lang="cs-CZ" dirty="0" smtClean="0"/>
              <a:t>Vodní dýmky</a:t>
            </a:r>
          </a:p>
          <a:p>
            <a:r>
              <a:rPr lang="cs-CZ" dirty="0" smtClean="0"/>
              <a:t>Doutníky</a:t>
            </a:r>
          </a:p>
          <a:p>
            <a:r>
              <a:rPr lang="cs-CZ" dirty="0" err="1" smtClean="0"/>
              <a:t>Šlukovka</a:t>
            </a:r>
            <a:endParaRPr lang="cs-CZ" dirty="0" smtClean="0"/>
          </a:p>
          <a:p>
            <a:r>
              <a:rPr lang="cs-CZ" dirty="0" err="1" smtClean="0"/>
              <a:t>Bongo</a:t>
            </a:r>
            <a:r>
              <a:rPr lang="cs-CZ" dirty="0" smtClean="0"/>
              <a:t> </a:t>
            </a:r>
          </a:p>
          <a:p>
            <a:r>
              <a:rPr lang="cs-CZ" dirty="0" smtClean="0"/>
              <a:t>Joint a jiné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Do Evropy se dostal tabák z Ameriky. V 19. století bylo kouření považováno za moderní a kouřili lidé z vyšších ekonomických vrstev. Kouření bylo považováno za prestižní činnost.</a:t>
            </a:r>
          </a:p>
          <a:p>
            <a:r>
              <a:rPr lang="cs-CZ" dirty="0" smtClean="0"/>
              <a:t>Během 20. století vědci přišli s poznatky, že kouření škodí zdraví.</a:t>
            </a:r>
          </a:p>
          <a:p>
            <a:r>
              <a:rPr lang="cs-CZ" dirty="0" smtClean="0"/>
              <a:t>Existují různé protikuřácké kampaně, lékaři apelují na kuřáky- kouření způsobuje vážná onemocnění a způsobuje mnohá úmrtí. 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nekuřácký 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8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Cigarety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Když si zapálíte cigaretu, hoří tabák a vzniká kouř. V cigaretovém kouři bylo identifikováno více než 8 000 </a:t>
            </a:r>
            <a:r>
              <a:rPr lang="cs-CZ" dirty="0" smtClean="0"/>
              <a:t>chemických </a:t>
            </a:r>
            <a:r>
              <a:rPr lang="cs-CZ" dirty="0"/>
              <a:t>látek a „složek kouře</a:t>
            </a:r>
            <a:r>
              <a:rPr lang="cs-CZ" dirty="0" smtClean="0"/>
              <a:t>“.</a:t>
            </a:r>
          </a:p>
          <a:p>
            <a:r>
              <a:rPr lang="cs-CZ" dirty="0"/>
              <a:t>Jsou všechny cigarety škodlivé a návykové? Ano, všechny cigarety jsou škodlivé a návykové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České republice se vedou kampaně proti kouření, dochází i k úplnému zákazu kouření v některých institucích.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nekuřácký den</a:t>
            </a:r>
            <a:endParaRPr lang="cs-CZ" dirty="0"/>
          </a:p>
        </p:txBody>
      </p:sp>
      <p:sp>
        <p:nvSpPr>
          <p:cNvPr id="2" name="AutoShape 2" descr="Éra cigaret končí. Do roku 2050 zmizí z většiny zemí světa - Prima Z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08920"/>
            <a:ext cx="4129050" cy="23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27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Dýmky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Dýmka je nástroj určený ke kouření, především tabáku či bylinek. </a:t>
            </a:r>
          </a:p>
          <a:p>
            <a:r>
              <a:rPr lang="cs-CZ" dirty="0" smtClean="0"/>
              <a:t>Bývá vyrobena nejčastěji z dřeva vřesu stromového.</a:t>
            </a:r>
          </a:p>
          <a:p>
            <a:r>
              <a:rPr lang="cs-CZ" dirty="0" smtClean="0"/>
              <a:t>Dýmku znali již původní obyvatelé Ameriky- Indiáni</a:t>
            </a:r>
          </a:p>
          <a:p>
            <a:r>
              <a:rPr lang="cs-CZ" dirty="0" smtClean="0"/>
              <a:t>Kouření dýmky je stejně NEZDRAVÉ, JAKO KOUŘENÍ CIGARET!!!!!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nekuřácký den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2232248" cy="335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8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Vodní dýmky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/>
              <a:t>Vodní dýmka</a:t>
            </a:r>
            <a:r>
              <a:rPr lang="cs-CZ" dirty="0"/>
              <a:t>, slangově </a:t>
            </a:r>
            <a:r>
              <a:rPr lang="cs-CZ" b="1" dirty="0"/>
              <a:t>vodárna</a:t>
            </a:r>
            <a:r>
              <a:rPr lang="cs-CZ" dirty="0"/>
              <a:t>, </a:t>
            </a:r>
            <a:r>
              <a:rPr lang="cs-CZ" b="1" dirty="0" err="1"/>
              <a:t>farec</a:t>
            </a:r>
            <a:r>
              <a:rPr lang="cs-CZ" dirty="0"/>
              <a:t>, </a:t>
            </a:r>
            <a:r>
              <a:rPr lang="cs-CZ" b="1" dirty="0"/>
              <a:t>vodnice</a:t>
            </a:r>
            <a:r>
              <a:rPr lang="cs-CZ" dirty="0"/>
              <a:t> nebo </a:t>
            </a:r>
            <a:r>
              <a:rPr lang="cs-CZ" b="1" dirty="0" err="1"/>
              <a:t>šíša</a:t>
            </a:r>
            <a:r>
              <a:rPr lang="cs-CZ" dirty="0"/>
              <a:t>, je zařízení používané </a:t>
            </a:r>
            <a:r>
              <a:rPr lang="cs-CZ" dirty="0" smtClean="0"/>
              <a:t>ke kouření. </a:t>
            </a:r>
            <a:r>
              <a:rPr lang="cs-CZ" dirty="0"/>
              <a:t>Funguje na </a:t>
            </a:r>
            <a:r>
              <a:rPr lang="cs-CZ" dirty="0" smtClean="0"/>
              <a:t>principu filtrace</a:t>
            </a:r>
            <a:r>
              <a:rPr lang="cs-CZ" dirty="0"/>
              <a:t> a ochlazování </a:t>
            </a:r>
            <a:r>
              <a:rPr lang="cs-CZ" dirty="0" smtClean="0"/>
              <a:t>kouře</a:t>
            </a:r>
            <a:r>
              <a:rPr lang="cs-CZ" dirty="0"/>
              <a:t> přes vodní filtr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Nejčastěji se kouří tabák a melasa.</a:t>
            </a:r>
          </a:p>
          <a:p>
            <a:r>
              <a:rPr lang="cs-CZ" dirty="0" smtClean="0"/>
              <a:t>Vodní dýmka se zahřívá kokosovým uhlím.</a:t>
            </a:r>
          </a:p>
          <a:p>
            <a:r>
              <a:rPr lang="cs-CZ" dirty="0" smtClean="0"/>
              <a:t>Je stejně NEZDRAVÁ JAKO CIGARETY!!!!!!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nekuřácký den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9927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94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Doutníky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Doutník je </a:t>
            </a:r>
            <a:r>
              <a:rPr lang="cs-CZ" b="1" dirty="0"/>
              <a:t>tabákový výrobek, smotek usušeného a fermentovaného tabáku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vyroben tak, že po zapálení umožňuje aktivní nasávání kouře do </a:t>
            </a:r>
            <a:r>
              <a:rPr lang="cs-CZ" dirty="0" smtClean="0"/>
              <a:t>úst.</a:t>
            </a:r>
          </a:p>
          <a:p>
            <a:r>
              <a:rPr lang="cs-CZ" dirty="0" smtClean="0"/>
              <a:t>Doutník velmi často způsobuje vážná onemocnění v dutině ústní.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nekuřácký den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600400" cy="270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7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Šlukovky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Skleněné </a:t>
            </a:r>
            <a:r>
              <a:rPr lang="cs-CZ" dirty="0" err="1"/>
              <a:t>šlukovky</a:t>
            </a:r>
            <a:r>
              <a:rPr lang="cs-CZ" dirty="0"/>
              <a:t> či skleněnky ze skla pyrex jsou skleněné dýmky nebo fajfky, které slouží ke kouření bylin</a:t>
            </a:r>
            <a:r>
              <a:rPr lang="cs-CZ" dirty="0" smtClean="0"/>
              <a:t>.</a:t>
            </a:r>
          </a:p>
          <a:p>
            <a:r>
              <a:rPr lang="cs-CZ" dirty="0" smtClean="0"/>
              <a:t>VELMI MYLNĚ BY SE MOHLO ZDÁT, ŽE KOUŘENÍ BYLIN JE ZDRAVÍ PROSPĚŠNÉ. Není!!!!!!!!!!! Při zahřátí bylin vznikají škodlivé a karcinogenní látky.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nekuřácký den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168352" cy="23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2037420" cy="20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94624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671</Words>
  <Application>Microsoft Office PowerPoint</Application>
  <PresentationFormat>Předvádění na obrazovce (4:3)</PresentationFormat>
  <Paragraphs>108</Paragraphs>
  <Slides>19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Horizont</vt:lpstr>
      <vt:lpstr>Kouření</vt:lpstr>
      <vt:lpstr>      Mezinárodní nekuřácký den</vt:lpstr>
      <vt:lpstr>      Mezinárodní nekuřácký den</vt:lpstr>
      <vt:lpstr>Mezinárodní nekuřácký den</vt:lpstr>
      <vt:lpstr>Mezinárodní nekuřácký den</vt:lpstr>
      <vt:lpstr>Mezinárodní nekuřácký den</vt:lpstr>
      <vt:lpstr>Mezinárodní nekuřácký den</vt:lpstr>
      <vt:lpstr>Mezinárodní nekuřácký den</vt:lpstr>
      <vt:lpstr>Mezinárodní nekuřácký den</vt:lpstr>
      <vt:lpstr>Mezinárodní nekuřácký den</vt:lpstr>
      <vt:lpstr>Mezinárodní nekuřácký den</vt:lpstr>
      <vt:lpstr>Dopady kouření na lidské zdraví</vt:lpstr>
      <vt:lpstr>Dopady kouření na lidské zdraví</vt:lpstr>
      <vt:lpstr>Dopady kouření na lidské zdraví</vt:lpstr>
      <vt:lpstr>PASIVNÍ KOUŘENÍ</vt:lpstr>
      <vt:lpstr>Zdravé je nekouřit !!!!   NORMÁLNÍ JE NEKOUŘIT!!!!!!    Kouření zabíjí !!!!!!!</vt:lpstr>
      <vt:lpstr>Kam se obrátit, když se člověk rozhodne přestat kouřit?   </vt:lpstr>
      <vt:lpstr>Zdroje</vt:lpstr>
      <vt:lpstr>        Děkuji za pozornost Pavla Margoldová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Kouření</dc:title>
  <dc:creator>NB ACER 19</dc:creator>
  <cp:lastModifiedBy>NB ACER 19</cp:lastModifiedBy>
  <cp:revision>36</cp:revision>
  <dcterms:created xsi:type="dcterms:W3CDTF">2022-10-25T14:36:01Z</dcterms:created>
  <dcterms:modified xsi:type="dcterms:W3CDTF">2022-11-09T15:47:38Z</dcterms:modified>
</cp:coreProperties>
</file>